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71" r:id="rId7"/>
    <p:sldId id="269" r:id="rId8"/>
    <p:sldId id="261" r:id="rId9"/>
    <p:sldId id="268" r:id="rId10"/>
    <p:sldId id="270" r:id="rId11"/>
    <p:sldId id="262" r:id="rId12"/>
    <p:sldId id="263" r:id="rId13"/>
    <p:sldId id="264" r:id="rId14"/>
    <p:sldId id="265" r:id="rId15"/>
    <p:sldId id="267" r:id="rId16"/>
  </p:sldIdLst>
  <p:sldSz cx="18288000" cy="10287000"/>
  <p:notesSz cx="6858000" cy="9144000"/>
  <p:embeddedFontLst>
    <p:embeddedFont>
      <p:font typeface="Bebas Neue" panose="020B0606020202050201" pitchFamily="34" charset="0"/>
      <p:regular r:id="rId17"/>
    </p:embeddedFont>
    <p:embeddedFont>
      <p:font typeface="Century Gothic" panose="020B0502020202020204" pitchFamily="34" charset="0"/>
      <p:regular r:id="rId18"/>
      <p:bold r:id="rId19"/>
      <p:italic r:id="rId20"/>
      <p:boldItalic r:id="rId21"/>
    </p:embeddedFont>
    <p:embeddedFont>
      <p:font typeface="Garamond" panose="02020404030301010803" pitchFamily="18" charset="0"/>
      <p:regular r:id="rId22"/>
      <p:bold r:id="rId23"/>
      <p:italic r:id="rId24"/>
    </p:embeddedFont>
    <p:embeddedFont>
      <p:font typeface="Monotype Corsiva" panose="03010101010201010101" pitchFamily="66" charset="0"/>
      <p:italic r:id="rId25"/>
    </p:embeddedFont>
    <p:embeddedFont>
      <p:font typeface="Roboto Condensed" panose="02000000000000000000" pitchFamily="2"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0" d="100"/>
          <a:sy n="50" d="100"/>
        </p:scale>
        <p:origin x="32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8288000" cy="10287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 name="Rectangle 9"/>
          <p:cNvSpPr/>
          <p:nvPr/>
        </p:nvSpPr>
        <p:spPr>
          <a:xfrm>
            <a:off x="1961805" y="1901595"/>
            <a:ext cx="14364393" cy="6461925"/>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11" name="Rectangle 10"/>
          <p:cNvSpPr/>
          <p:nvPr/>
        </p:nvSpPr>
        <p:spPr>
          <a:xfrm>
            <a:off x="2171702" y="2117423"/>
            <a:ext cx="13944600" cy="6052155"/>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15" name="Rectangle 14"/>
          <p:cNvSpPr/>
          <p:nvPr/>
        </p:nvSpPr>
        <p:spPr>
          <a:xfrm>
            <a:off x="7703820" y="1901595"/>
            <a:ext cx="2880360" cy="1097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4" name="Group 3"/>
          <p:cNvGrpSpPr/>
          <p:nvPr/>
        </p:nvGrpSpPr>
        <p:grpSpPr>
          <a:xfrm>
            <a:off x="7875270" y="1901596"/>
            <a:ext cx="2537460" cy="967943"/>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342562" y="3136895"/>
            <a:ext cx="13602879" cy="3886200"/>
          </a:xfrm>
        </p:spPr>
        <p:txBody>
          <a:bodyPr tIns="45720" bIns="45720" anchor="ctr">
            <a:noAutofit/>
          </a:bodyPr>
          <a:lstStyle>
            <a:lvl1pPr algn="ctr">
              <a:lnSpc>
                <a:spcPct val="83000"/>
              </a:lnSpc>
              <a:defRPr lang="en-US" sz="10800" b="0" kern="1200" cap="all" spc="-15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2343150" y="7023094"/>
            <a:ext cx="13606272" cy="685802"/>
          </a:xfrm>
        </p:spPr>
        <p:txBody>
          <a:bodyPr>
            <a:normAutofit/>
          </a:bodyPr>
          <a:lstStyle>
            <a:lvl1pPr marL="0" indent="0" algn="ctr">
              <a:spcBef>
                <a:spcPts val="0"/>
              </a:spcBef>
              <a:buNone/>
              <a:defRPr sz="2400" spc="120" baseline="0">
                <a:solidFill>
                  <a:schemeClr val="tx1"/>
                </a:solidFill>
              </a:defRPr>
            </a:lvl1pPr>
            <a:lvl2pPr marL="685800" indent="0" algn="ctr">
              <a:buNone/>
              <a:defRPr sz="2400"/>
            </a:lvl2pPr>
            <a:lvl3pPr marL="1371600" indent="0" algn="ctr">
              <a:buNone/>
              <a:defRPr sz="24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20" name="Date Placeholder 19"/>
          <p:cNvSpPr>
            <a:spLocks noGrp="1"/>
          </p:cNvSpPr>
          <p:nvPr>
            <p:ph type="dt" sz="half" idx="10"/>
          </p:nvPr>
        </p:nvSpPr>
        <p:spPr>
          <a:xfrm>
            <a:off x="7978140" y="2011883"/>
            <a:ext cx="2331720" cy="790820"/>
          </a:xfrm>
        </p:spPr>
        <p:txBody>
          <a:bodyPr/>
          <a:lstStyle>
            <a:lvl1pPr algn="ctr">
              <a:defRPr sz="1950" spc="0" baseline="0">
                <a:solidFill>
                  <a:schemeClr val="tx1"/>
                </a:solidFill>
                <a:latin typeface="+mn-lt"/>
              </a:defRPr>
            </a:lvl1pPr>
          </a:lstStyle>
          <a:p>
            <a:fld id="{1D8BD707-D9CF-40AE-B4C6-C98DA3205C09}" type="datetimeFigureOut">
              <a:rPr lang="en-US" smtClean="0"/>
              <a:pPr/>
              <a:t>1/4/2026</a:t>
            </a:fld>
            <a:endParaRPr lang="en-US"/>
          </a:p>
        </p:txBody>
      </p:sp>
      <p:sp>
        <p:nvSpPr>
          <p:cNvPr id="21" name="Footer Placeholder 20"/>
          <p:cNvSpPr>
            <a:spLocks noGrp="1"/>
          </p:cNvSpPr>
          <p:nvPr>
            <p:ph type="ftr" sz="quarter" idx="11"/>
          </p:nvPr>
        </p:nvSpPr>
        <p:spPr>
          <a:xfrm>
            <a:off x="2180844" y="7816590"/>
            <a:ext cx="8858250" cy="3429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12910379" y="7818120"/>
            <a:ext cx="3167822" cy="342900"/>
          </a:xfrm>
        </p:spPr>
        <p:txBody>
          <a:bodyPr/>
          <a:lstStyle>
            <a:lvl1pPr>
              <a:defRPr>
                <a:solidFill>
                  <a:schemeClr val="tx1">
                    <a:lumMod val="75000"/>
                    <a:lumOff val="2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8887338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6907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87400" y="1143000"/>
            <a:ext cx="3543300" cy="78867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1143000"/>
            <a:ext cx="12115800" cy="7886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533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69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8288000" cy="10287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3" name="Rectangle 22"/>
          <p:cNvSpPr/>
          <p:nvPr/>
        </p:nvSpPr>
        <p:spPr>
          <a:xfrm>
            <a:off x="1961805" y="1901595"/>
            <a:ext cx="14364393" cy="6461925"/>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24" name="Rectangle 23"/>
          <p:cNvSpPr/>
          <p:nvPr/>
        </p:nvSpPr>
        <p:spPr>
          <a:xfrm>
            <a:off x="2171700" y="2117423"/>
            <a:ext cx="13944600" cy="6052155"/>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30" name="Rectangle 29"/>
          <p:cNvSpPr/>
          <p:nvPr/>
        </p:nvSpPr>
        <p:spPr>
          <a:xfrm>
            <a:off x="7703820" y="1901595"/>
            <a:ext cx="2880360" cy="1097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31" name="Group 30"/>
          <p:cNvGrpSpPr/>
          <p:nvPr/>
        </p:nvGrpSpPr>
        <p:grpSpPr>
          <a:xfrm>
            <a:off x="7875270" y="1901596"/>
            <a:ext cx="2537460" cy="967943"/>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2345435" y="3141464"/>
            <a:ext cx="13606272" cy="3881628"/>
          </a:xfrm>
        </p:spPr>
        <p:txBody>
          <a:bodyPr anchor="ctr">
            <a:noAutofit/>
          </a:bodyPr>
          <a:lstStyle>
            <a:lvl1pPr algn="ctr">
              <a:lnSpc>
                <a:spcPct val="83000"/>
              </a:lnSpc>
              <a:defRPr lang="en-US" sz="10800" kern="1200" cap="all" spc="-15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2345436" y="7023093"/>
            <a:ext cx="13606272" cy="685800"/>
          </a:xfrm>
        </p:spPr>
        <p:txBody>
          <a:bodyPr anchor="t">
            <a:normAutofit/>
          </a:bodyPr>
          <a:lstStyle>
            <a:lvl1pPr marL="0" indent="0" algn="ctr">
              <a:buNone/>
              <a:defRPr sz="2400">
                <a:solidFill>
                  <a:schemeClr val="tx1"/>
                </a:solidFill>
                <a:effectLst/>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982712" y="2016753"/>
            <a:ext cx="2331720" cy="795528"/>
          </a:xfrm>
        </p:spPr>
        <p:txBody>
          <a:bodyPr/>
          <a:lstStyle>
            <a:lvl1pPr algn="ctr">
              <a:defRPr lang="en-US" sz="1950" kern="1200" spc="0" baseline="0">
                <a:solidFill>
                  <a:schemeClr val="tx1"/>
                </a:solidFill>
                <a:latin typeface="+mn-lt"/>
                <a:ea typeface="+mn-ea"/>
                <a:cs typeface="+mn-cs"/>
              </a:defRPr>
            </a:lvl1pPr>
          </a:lstStyle>
          <a:p>
            <a:fld id="{1D8BD707-D9CF-40AE-B4C6-C98DA3205C09}" type="datetimeFigureOut">
              <a:rPr lang="en-US" smtClean="0"/>
              <a:pPr/>
              <a:t>1/4/2026</a:t>
            </a:fld>
            <a:endParaRPr lang="en-US"/>
          </a:p>
        </p:txBody>
      </p:sp>
      <p:sp>
        <p:nvSpPr>
          <p:cNvPr id="5" name="Footer Placeholder 4"/>
          <p:cNvSpPr>
            <a:spLocks noGrp="1"/>
          </p:cNvSpPr>
          <p:nvPr>
            <p:ph type="ftr" sz="quarter" idx="11"/>
          </p:nvPr>
        </p:nvSpPr>
        <p:spPr>
          <a:xfrm>
            <a:off x="2180330" y="7816590"/>
            <a:ext cx="8860536" cy="342900"/>
          </a:xfrm>
        </p:spPr>
        <p:txBody>
          <a:bodyPr/>
          <a:lstStyle>
            <a:lvl1pPr algn="l">
              <a:defRPr/>
            </a:lvl1pPr>
          </a:lstStyle>
          <a:p>
            <a:endParaRPr lang="en-US"/>
          </a:p>
        </p:txBody>
      </p:sp>
      <p:sp>
        <p:nvSpPr>
          <p:cNvPr id="6" name="Slide Number Placeholder 5"/>
          <p:cNvSpPr>
            <a:spLocks noGrp="1"/>
          </p:cNvSpPr>
          <p:nvPr>
            <p:ph type="sldNum" sz="quarter" idx="12"/>
          </p:nvPr>
        </p:nvSpPr>
        <p:spPr>
          <a:xfrm>
            <a:off x="12906756" y="7816590"/>
            <a:ext cx="3168396" cy="342900"/>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803638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00200" y="3154680"/>
            <a:ext cx="7132320" cy="562356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55480" y="3154680"/>
            <a:ext cx="7132320" cy="562356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1353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604772" y="3111501"/>
            <a:ext cx="7132320" cy="960120"/>
          </a:xfrm>
        </p:spPr>
        <p:txBody>
          <a:bodyPr anchor="ctr">
            <a:normAutofit/>
          </a:bodyPr>
          <a:lstStyle>
            <a:lvl1pPr marL="0" indent="0" algn="ctr">
              <a:spcBef>
                <a:spcPts val="0"/>
              </a:spcBef>
              <a:buNone/>
              <a:defRPr sz="2850" b="0">
                <a:solidFill>
                  <a:schemeClr val="tx2"/>
                </a:solidFill>
                <a:latin typeface="+mn-lt"/>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04772" y="4133847"/>
            <a:ext cx="7132320" cy="480060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60052" y="3111501"/>
            <a:ext cx="7132320" cy="960120"/>
          </a:xfrm>
        </p:spPr>
        <p:txBody>
          <a:bodyPr anchor="ctr">
            <a:normAutofit/>
          </a:bodyPr>
          <a:lstStyle>
            <a:lvl1pPr marL="0" indent="0" algn="ctr">
              <a:spcBef>
                <a:spcPts val="0"/>
              </a:spcBef>
              <a:buNone/>
              <a:defRPr sz="2850" b="0">
                <a:solidFill>
                  <a:schemeClr val="tx2"/>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560052" y="4134872"/>
            <a:ext cx="7132320" cy="480060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404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4012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2518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368294" y="356616"/>
            <a:ext cx="12797028" cy="957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5" name="Rectangle 14"/>
          <p:cNvSpPr/>
          <p:nvPr/>
        </p:nvSpPr>
        <p:spPr>
          <a:xfrm>
            <a:off x="13530579" y="356616"/>
            <a:ext cx="4389120" cy="9573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13944600" y="911088"/>
            <a:ext cx="3646170" cy="2468880"/>
          </a:xfrm>
        </p:spPr>
        <p:txBody>
          <a:bodyPr anchor="b">
            <a:normAutofit/>
          </a:bodyPr>
          <a:lstStyle>
            <a:lvl1pPr algn="l" defTabSz="1371600" rtl="0" eaLnBrk="1" latinLnBrk="0" hangingPunct="1">
              <a:lnSpc>
                <a:spcPct val="90000"/>
              </a:lnSpc>
              <a:spcBef>
                <a:spcPct val="0"/>
              </a:spcBef>
              <a:buNone/>
              <a:defRPr lang="en-US" sz="42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1028700" y="914400"/>
            <a:ext cx="11658600" cy="800100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944600" y="3429000"/>
            <a:ext cx="3646170" cy="5257800"/>
          </a:xfrm>
        </p:spPr>
        <p:txBody>
          <a:bodyPr>
            <a:normAutofit/>
          </a:bodyPr>
          <a:lstStyle>
            <a:lvl1pPr marL="0" indent="0">
              <a:lnSpc>
                <a:spcPct val="110000"/>
              </a:lnSpc>
              <a:spcBef>
                <a:spcPts val="1200"/>
              </a:spcBef>
              <a:buNone/>
              <a:defRPr sz="21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1/4/2026</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5590516" y="9334503"/>
            <a:ext cx="2194560" cy="411480"/>
          </a:xfrm>
        </p:spPr>
        <p:txBody>
          <a:bodyPr/>
          <a:lstStyle>
            <a:lvl1pPr>
              <a:defRPr>
                <a:solidFill>
                  <a:srgbClr val="FFFFFF"/>
                </a:solidFill>
              </a:defRPr>
            </a:lvl1pPr>
          </a:lstStyle>
          <a:p>
            <a:fld id="{B6F15528-21DE-4FAA-801E-634DDDAF4B2B}" type="slidenum">
              <a:rPr lang="en-US" smtClean="0"/>
              <a:pPr/>
              <a:t>‹#›</a:t>
            </a:fld>
            <a:endParaRPr lang="en-US"/>
          </a:p>
        </p:txBody>
      </p:sp>
      <p:sp>
        <p:nvSpPr>
          <p:cNvPr id="12" name="Rectangle 11"/>
          <p:cNvSpPr/>
          <p:nvPr/>
        </p:nvSpPr>
        <p:spPr>
          <a:xfrm>
            <a:off x="13736319" y="562356"/>
            <a:ext cx="3977640" cy="9162288"/>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87251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3530579" y="356616"/>
            <a:ext cx="4389120" cy="9573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13944600" y="905256"/>
            <a:ext cx="3648456" cy="2468880"/>
          </a:xfrm>
        </p:spPr>
        <p:txBody>
          <a:bodyPr anchor="b">
            <a:noAutofit/>
          </a:bodyPr>
          <a:lstStyle>
            <a:lvl1pPr algn="l">
              <a:defRPr sz="42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42898" y="356616"/>
            <a:ext cx="12797028" cy="9573768"/>
          </a:xfrm>
          <a:solidFill>
            <a:schemeClr val="accent1">
              <a:lumMod val="60000"/>
              <a:lumOff val="40000"/>
            </a:schemeClr>
          </a:solidFill>
          <a:ln>
            <a:noFill/>
          </a:ln>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944600" y="3429000"/>
            <a:ext cx="3648456" cy="5253228"/>
          </a:xfrm>
        </p:spPr>
        <p:txBody>
          <a:bodyPr>
            <a:normAutofit/>
          </a:bodyPr>
          <a:lstStyle>
            <a:lvl1pPr marL="0" indent="0" algn="l">
              <a:lnSpc>
                <a:spcPct val="110000"/>
              </a:lnSpc>
              <a:spcBef>
                <a:spcPts val="1200"/>
              </a:spcBef>
              <a:buNone/>
              <a:defRPr sz="21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1D8BD707-D9CF-40AE-B4C6-C98DA3205C09}" type="datetimeFigureOut">
              <a:rPr lang="en-US" smtClean="0"/>
              <a:pPr/>
              <a:t>1/4/2026</a:t>
            </a:fld>
            <a:endParaRPr lang="en-US"/>
          </a:p>
        </p:txBody>
      </p:sp>
      <p:sp>
        <p:nvSpPr>
          <p:cNvPr id="6" name="Footer Placeholder 5"/>
          <p:cNvSpPr>
            <a:spLocks noGrp="1"/>
          </p:cNvSpPr>
          <p:nvPr>
            <p:ph type="ftr" sz="quarter" idx="11"/>
          </p:nvPr>
        </p:nvSpPr>
        <p:spPr/>
        <p:txBody>
          <a:bodyPr/>
          <a:lstStyle>
            <a:lvl1pPr marL="0" algn="r" defTabSz="1371600" rtl="0" eaLnBrk="1" latinLnBrk="0" hangingPunct="1">
              <a:defRPr lang="en-US" sz="15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5595092" y="9340596"/>
            <a:ext cx="2194560" cy="411480"/>
          </a:xfrm>
        </p:spPr>
        <p:txBody>
          <a:bodyPr/>
          <a:lstStyle>
            <a:lvl1pPr>
              <a:defRPr>
                <a:solidFill>
                  <a:srgbClr val="FFFFFF"/>
                </a:solidFill>
              </a:defRPr>
            </a:lvl1pPr>
          </a:lstStyle>
          <a:p>
            <a:fld id="{B6F15528-21DE-4FAA-801E-634DDDAF4B2B}" type="slidenum">
              <a:rPr lang="en-US" smtClean="0"/>
              <a:pPr/>
              <a:t>‹#›</a:t>
            </a:fld>
            <a:endParaRPr lang="en-US"/>
          </a:p>
        </p:txBody>
      </p:sp>
      <p:sp>
        <p:nvSpPr>
          <p:cNvPr id="10" name="Rectangle 9"/>
          <p:cNvSpPr/>
          <p:nvPr/>
        </p:nvSpPr>
        <p:spPr>
          <a:xfrm>
            <a:off x="13736319" y="562356"/>
            <a:ext cx="3977640" cy="9162288"/>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055451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52044" y="356616"/>
            <a:ext cx="17583912" cy="9573768"/>
          </a:xfrm>
          <a:prstGeom prst="rect">
            <a:avLst/>
          </a:prstGeom>
          <a:solidFill>
            <a:schemeClr val="bg2"/>
          </a:solidFill>
          <a:ln w="6350" cap="flat" cmpd="sng" algn="ctr">
            <a:noFill/>
            <a:prstDash val="solid"/>
          </a:ln>
          <a:effectLst>
            <a:softEdge rad="0"/>
          </a:effectLst>
        </p:spPr>
        <p:txBody>
          <a:bodyPr/>
          <a:lstStyle/>
          <a:p>
            <a:endParaRPr lang="en-IN"/>
          </a:p>
        </p:txBody>
      </p:sp>
      <p:sp>
        <p:nvSpPr>
          <p:cNvPr id="2" name="Title Placeholder 1"/>
          <p:cNvSpPr>
            <a:spLocks noGrp="1"/>
          </p:cNvSpPr>
          <p:nvPr>
            <p:ph type="title"/>
          </p:nvPr>
        </p:nvSpPr>
        <p:spPr>
          <a:xfrm>
            <a:off x="1600200" y="963891"/>
            <a:ext cx="15087600" cy="20574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0200" y="3154680"/>
            <a:ext cx="15087600" cy="5897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1480" y="9461508"/>
            <a:ext cx="4114800" cy="411480"/>
          </a:xfrm>
          <a:prstGeom prst="rect">
            <a:avLst/>
          </a:prstGeom>
        </p:spPr>
        <p:txBody>
          <a:bodyPr vert="horz" lIns="91440" tIns="45720" rIns="91440" bIns="45720" rtlCol="0" anchor="b"/>
          <a:lstStyle>
            <a:lvl1pPr algn="l">
              <a:defRPr sz="1500">
                <a:solidFill>
                  <a:schemeClr val="tx1">
                    <a:lumMod val="75000"/>
                    <a:lumOff val="25000"/>
                  </a:schemeClr>
                </a:solidFill>
              </a:defRPr>
            </a:lvl1pPr>
          </a:lstStyle>
          <a:p>
            <a:fld id="{1D8BD707-D9CF-40AE-B4C6-C98DA3205C09}" type="datetimeFigureOut">
              <a:rPr lang="en-US" smtClean="0"/>
              <a:pPr/>
              <a:t>1/4/2026</a:t>
            </a:fld>
            <a:endParaRPr lang="en-US"/>
          </a:p>
        </p:txBody>
      </p:sp>
      <p:sp>
        <p:nvSpPr>
          <p:cNvPr id="5" name="Footer Placeholder 4"/>
          <p:cNvSpPr>
            <a:spLocks noGrp="1"/>
          </p:cNvSpPr>
          <p:nvPr>
            <p:ph type="ftr" sz="quarter" idx="3"/>
          </p:nvPr>
        </p:nvSpPr>
        <p:spPr>
          <a:xfrm>
            <a:off x="5234940" y="9461508"/>
            <a:ext cx="7818120" cy="411480"/>
          </a:xfrm>
          <a:prstGeom prst="rect">
            <a:avLst/>
          </a:prstGeom>
        </p:spPr>
        <p:txBody>
          <a:bodyPr vert="horz" lIns="91440" tIns="45720" rIns="91440" bIns="45720" rtlCol="0" anchor="b"/>
          <a:lstStyle>
            <a:lvl1pPr algn="ctr">
              <a:defRPr sz="15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5704820" y="9461508"/>
            <a:ext cx="2194560" cy="411480"/>
          </a:xfrm>
          <a:prstGeom prst="rect">
            <a:avLst/>
          </a:prstGeom>
        </p:spPr>
        <p:txBody>
          <a:bodyPr vert="horz" lIns="91440" tIns="45720" rIns="91440" bIns="45720" rtlCol="0" anchor="b"/>
          <a:lstStyle>
            <a:lvl1pPr algn="r">
              <a:defRPr sz="1500">
                <a:solidFill>
                  <a:schemeClr val="tx1">
                    <a:lumMod val="75000"/>
                    <a:lumOff val="2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06447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lang="en-US" sz="7200" kern="1200" cap="none" spc="0" baseline="0" dirty="0">
          <a:solidFill>
            <a:schemeClr val="tx1">
              <a:lumMod val="85000"/>
              <a:lumOff val="15000"/>
            </a:schemeClr>
          </a:solidFill>
          <a:effectLst/>
          <a:latin typeface="+mj-lt"/>
          <a:ea typeface="+mn-ea"/>
          <a:cs typeface="+mn-cs"/>
        </a:defRPr>
      </a:lvl1pPr>
    </p:titleStyle>
    <p:bodyStyle>
      <a:lvl1pPr marL="274320" indent="-274320" algn="l" defTabSz="1371600" rtl="0" eaLnBrk="1" latinLnBrk="0" hangingPunct="1">
        <a:lnSpc>
          <a:spcPct val="100000"/>
        </a:lnSpc>
        <a:spcBef>
          <a:spcPts val="1350"/>
        </a:spcBef>
        <a:spcAft>
          <a:spcPts val="0"/>
        </a:spcAft>
        <a:buClr>
          <a:schemeClr val="tx1">
            <a:lumMod val="85000"/>
            <a:lumOff val="15000"/>
          </a:schemeClr>
        </a:buClr>
        <a:buFont typeface="Garamond" pitchFamily="18" charset="0"/>
        <a:buChar char="◦"/>
        <a:defRPr sz="2700" kern="1200">
          <a:solidFill>
            <a:schemeClr val="tx1"/>
          </a:solidFill>
          <a:latin typeface="+mn-lt"/>
          <a:ea typeface="+mn-ea"/>
          <a:cs typeface="+mn-cs"/>
        </a:defRPr>
      </a:lvl1pPr>
      <a:lvl2pPr marL="68580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2400" kern="1200">
          <a:solidFill>
            <a:schemeClr val="tx1"/>
          </a:solidFill>
          <a:latin typeface="+mn-lt"/>
          <a:ea typeface="+mn-ea"/>
          <a:cs typeface="+mn-cs"/>
        </a:defRPr>
      </a:lvl2pPr>
      <a:lvl3pPr marL="109728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3pPr>
      <a:lvl4pPr marL="150876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4pPr>
      <a:lvl5pPr marL="192024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5pPr>
      <a:lvl6pPr marL="240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6pPr>
      <a:lvl7pPr marL="285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7pPr>
      <a:lvl8pPr marL="330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8pPr>
      <a:lvl9pPr marL="375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pngall.com/pregnancy-pn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play.google.com/store/apps/details?id=com.eng.Sahlnhalak&amp;hl=tr" TargetMode="External"/><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hyperlink" Target="https://www.alamy.com/stock-photo/doctor-talking-female-nurse.html?cutout=1" TargetMode="Externa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C100A14-1AAE-E671-D5F4-12522220C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186400" cy="10287000"/>
          </a:xfrm>
          <a:prstGeom prst="rect">
            <a:avLst/>
          </a:prstGeom>
        </p:spPr>
      </p:pic>
      <p:pic>
        <p:nvPicPr>
          <p:cNvPr id="4" name="Picture 3">
            <a:extLst>
              <a:ext uri="{FF2B5EF4-FFF2-40B4-BE49-F238E27FC236}">
                <a16:creationId xmlns:a16="http://schemas.microsoft.com/office/drawing/2014/main" id="{7406AEFF-465D-2030-765C-BBF95AC0604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14630400" y="5295900"/>
            <a:ext cx="5638800" cy="6241788"/>
          </a:xfrm>
          <a:prstGeom prst="rect">
            <a:avLst/>
          </a:prstGeom>
        </p:spPr>
      </p:pic>
      <p:pic>
        <p:nvPicPr>
          <p:cNvPr id="7" name="Picture 6">
            <a:extLst>
              <a:ext uri="{FF2B5EF4-FFF2-40B4-BE49-F238E27FC236}">
                <a16:creationId xmlns:a16="http://schemas.microsoft.com/office/drawing/2014/main" id="{DBF864F7-9664-7E57-A4A5-47B33F75AEE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47800" y="5143500"/>
            <a:ext cx="3429000" cy="6164036"/>
          </a:xfrm>
          <a:prstGeom prst="rect">
            <a:avLst/>
          </a:prstGeom>
        </p:spPr>
      </p:pic>
      <p:pic>
        <p:nvPicPr>
          <p:cNvPr id="26" name="Picture 25">
            <a:extLst>
              <a:ext uri="{FF2B5EF4-FFF2-40B4-BE49-F238E27FC236}">
                <a16:creationId xmlns:a16="http://schemas.microsoft.com/office/drawing/2014/main" id="{B1DC62DF-1BC0-8DC4-0E3C-1AB0BC0C01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4768" y="7767203"/>
            <a:ext cx="3567150" cy="2386843"/>
          </a:xfrm>
          <a:prstGeom prst="rect">
            <a:avLst/>
          </a:prstGeom>
        </p:spPr>
      </p:pic>
      <p:pic>
        <p:nvPicPr>
          <p:cNvPr id="28" name="Picture 27">
            <a:extLst>
              <a:ext uri="{FF2B5EF4-FFF2-40B4-BE49-F238E27FC236}">
                <a16:creationId xmlns:a16="http://schemas.microsoft.com/office/drawing/2014/main" id="{0A4C633D-EF45-CCF9-B29B-03BBEB8ABF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8095" y="7860788"/>
            <a:ext cx="3259950" cy="2199675"/>
          </a:xfrm>
          <a:prstGeom prst="rect">
            <a:avLst/>
          </a:prstGeom>
        </p:spPr>
      </p:pic>
      <p:pic>
        <p:nvPicPr>
          <p:cNvPr id="32" name="Picture 31">
            <a:extLst>
              <a:ext uri="{FF2B5EF4-FFF2-40B4-BE49-F238E27FC236}">
                <a16:creationId xmlns:a16="http://schemas.microsoft.com/office/drawing/2014/main" id="{4A15B254-BC2A-031E-A40E-B01293FC97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00" y="342900"/>
            <a:ext cx="1771650" cy="16573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80167-0DBB-4F45-0F47-309E2F1D1471}"/>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2A7375CD-D5FB-C81F-554A-79605162EC30}"/>
              </a:ext>
            </a:extLst>
          </p:cNvPr>
          <p:cNvSpPr txBox="1"/>
          <p:nvPr/>
        </p:nvSpPr>
        <p:spPr>
          <a:xfrm>
            <a:off x="685524" y="535924"/>
            <a:ext cx="6120746" cy="679352"/>
          </a:xfrm>
          <a:prstGeom prst="rect">
            <a:avLst/>
          </a:prstGeom>
        </p:spPr>
        <p:txBody>
          <a:bodyPr lIns="0" tIns="0" rIns="0" bIns="0" rtlCol="0" anchor="t">
            <a:spAutoFit/>
          </a:bodyPr>
          <a:lstStyle/>
          <a:p>
            <a:pPr algn="l">
              <a:lnSpc>
                <a:spcPts val="3840"/>
              </a:lnSpc>
            </a:pPr>
            <a:r>
              <a:rPr lang="en-US" sz="3200" dirty="0">
                <a:solidFill>
                  <a:srgbClr val="95D866"/>
                </a:solidFill>
                <a:latin typeface="Bebas Neue"/>
                <a:ea typeface="Bebas Neue"/>
                <a:cs typeface="Bebas Neue"/>
                <a:sym typeface="Bebas Neue"/>
              </a:rPr>
              <a:t>Minimum viable product</a:t>
            </a:r>
          </a:p>
        </p:txBody>
      </p:sp>
      <p:sp>
        <p:nvSpPr>
          <p:cNvPr id="4" name="TextBox 4">
            <a:extLst>
              <a:ext uri="{FF2B5EF4-FFF2-40B4-BE49-F238E27FC236}">
                <a16:creationId xmlns:a16="http://schemas.microsoft.com/office/drawing/2014/main" id="{B1EC7371-040A-DF47-420F-73575F364306}"/>
              </a:ext>
            </a:extLst>
          </p:cNvPr>
          <p:cNvSpPr txBox="1"/>
          <p:nvPr/>
        </p:nvSpPr>
        <p:spPr>
          <a:xfrm>
            <a:off x="685524" y="983599"/>
            <a:ext cx="6120746" cy="1027271"/>
          </a:xfrm>
          <a:prstGeom prst="rect">
            <a:avLst/>
          </a:prstGeom>
        </p:spPr>
        <p:txBody>
          <a:bodyPr lIns="0" tIns="0" rIns="0" bIns="0" rtlCol="0" anchor="t">
            <a:spAutoFit/>
          </a:bodyPr>
          <a:lstStyle/>
          <a:p>
            <a:pPr algn="l">
              <a:lnSpc>
                <a:spcPts val="6480"/>
              </a:lnSpc>
            </a:pPr>
            <a:r>
              <a:rPr lang="en-US" sz="5400" dirty="0">
                <a:solidFill>
                  <a:srgbClr val="000000"/>
                </a:solidFill>
                <a:latin typeface="Bebas Neue"/>
                <a:ea typeface="Bebas Neue"/>
                <a:cs typeface="Bebas Neue"/>
                <a:sym typeface="Bebas Neue"/>
              </a:rPr>
              <a:t>Platform preview ✨</a:t>
            </a:r>
          </a:p>
        </p:txBody>
      </p:sp>
      <p:sp>
        <p:nvSpPr>
          <p:cNvPr id="10" name="TextBox 10">
            <a:extLst>
              <a:ext uri="{FF2B5EF4-FFF2-40B4-BE49-F238E27FC236}">
                <a16:creationId xmlns:a16="http://schemas.microsoft.com/office/drawing/2014/main" id="{D2DDFBFC-DED0-47E0-3A4F-12B476B1F121}"/>
              </a:ext>
            </a:extLst>
          </p:cNvPr>
          <p:cNvSpPr txBox="1"/>
          <p:nvPr/>
        </p:nvSpPr>
        <p:spPr>
          <a:xfrm>
            <a:off x="7861469" y="8877300"/>
            <a:ext cx="2944949" cy="740550"/>
          </a:xfrm>
          <a:prstGeom prst="rect">
            <a:avLst/>
          </a:prstGeom>
        </p:spPr>
        <p:txBody>
          <a:bodyPr lIns="0" tIns="0" rIns="0" bIns="0" rtlCol="0" anchor="t">
            <a:spAutoFit/>
          </a:bodyPr>
          <a:lstStyle/>
          <a:p>
            <a:pPr algn="l">
              <a:lnSpc>
                <a:spcPts val="4320"/>
              </a:lnSpc>
            </a:pPr>
            <a:r>
              <a:rPr lang="en-US" sz="3600" dirty="0">
                <a:solidFill>
                  <a:srgbClr val="595959"/>
                </a:solidFill>
                <a:latin typeface="Bebas Neue"/>
                <a:ea typeface="Bebas Neue"/>
                <a:cs typeface="Bebas Neue"/>
                <a:sym typeface="Bebas Neue"/>
              </a:rPr>
              <a:t>Explore concepts</a:t>
            </a:r>
          </a:p>
        </p:txBody>
      </p:sp>
      <p:grpSp>
        <p:nvGrpSpPr>
          <p:cNvPr id="11" name="Group 11">
            <a:extLst>
              <a:ext uri="{FF2B5EF4-FFF2-40B4-BE49-F238E27FC236}">
                <a16:creationId xmlns:a16="http://schemas.microsoft.com/office/drawing/2014/main" id="{1EF4CDE3-4B5F-C465-CC71-05BFCCED40DE}"/>
              </a:ext>
            </a:extLst>
          </p:cNvPr>
          <p:cNvGrpSpPr/>
          <p:nvPr/>
        </p:nvGrpSpPr>
        <p:grpSpPr>
          <a:xfrm>
            <a:off x="6957055" y="8899027"/>
            <a:ext cx="616496" cy="616496"/>
            <a:chOff x="0" y="0"/>
            <a:chExt cx="821995" cy="821995"/>
          </a:xfrm>
        </p:grpSpPr>
        <p:sp>
          <p:nvSpPr>
            <p:cNvPr id="12" name="Freeform 12">
              <a:extLst>
                <a:ext uri="{FF2B5EF4-FFF2-40B4-BE49-F238E27FC236}">
                  <a16:creationId xmlns:a16="http://schemas.microsoft.com/office/drawing/2014/main" id="{78D2B905-0F9B-7ACD-4A5D-CE4BA02148EB}"/>
                </a:ext>
              </a:extLst>
            </p:cNvPr>
            <p:cNvSpPr/>
            <p:nvPr/>
          </p:nvSpPr>
          <p:spPr>
            <a:xfrm>
              <a:off x="25400" y="25400"/>
              <a:ext cx="771144" cy="771144"/>
            </a:xfrm>
            <a:custGeom>
              <a:avLst/>
              <a:gdLst/>
              <a:ahLst/>
              <a:cxnLst/>
              <a:rect l="l" t="t" r="r" b="b"/>
              <a:pathLst>
                <a:path w="771144" h="771144">
                  <a:moveTo>
                    <a:pt x="0" y="385572"/>
                  </a:moveTo>
                  <a:cubicBezTo>
                    <a:pt x="0" y="172593"/>
                    <a:pt x="172593" y="0"/>
                    <a:pt x="385572" y="0"/>
                  </a:cubicBezTo>
                  <a:cubicBezTo>
                    <a:pt x="598551" y="0"/>
                    <a:pt x="771144" y="172593"/>
                    <a:pt x="771144" y="385572"/>
                  </a:cubicBezTo>
                  <a:cubicBezTo>
                    <a:pt x="771144" y="598551"/>
                    <a:pt x="598551" y="771144"/>
                    <a:pt x="385572" y="771144"/>
                  </a:cubicBezTo>
                  <a:cubicBezTo>
                    <a:pt x="172593" y="771144"/>
                    <a:pt x="0" y="598551"/>
                    <a:pt x="0" y="385572"/>
                  </a:cubicBezTo>
                  <a:close/>
                </a:path>
              </a:pathLst>
            </a:custGeom>
            <a:solidFill>
              <a:srgbClr val="95D866"/>
            </a:solidFill>
            <a:ln w="12700">
              <a:solidFill>
                <a:srgbClr val="000000"/>
              </a:solidFill>
            </a:ln>
          </p:spPr>
          <p:txBody>
            <a:bodyPr/>
            <a:lstStyle/>
            <a:p>
              <a:endParaRPr lang="en-IN"/>
            </a:p>
          </p:txBody>
        </p:sp>
        <p:sp>
          <p:nvSpPr>
            <p:cNvPr id="13" name="Freeform 13">
              <a:extLst>
                <a:ext uri="{FF2B5EF4-FFF2-40B4-BE49-F238E27FC236}">
                  <a16:creationId xmlns:a16="http://schemas.microsoft.com/office/drawing/2014/main" id="{648A4AED-B22B-94E6-C958-8D5EC3F2CEE7}"/>
                </a:ext>
              </a:extLst>
            </p:cNvPr>
            <p:cNvSpPr/>
            <p:nvPr/>
          </p:nvSpPr>
          <p:spPr>
            <a:xfrm>
              <a:off x="0" y="0"/>
              <a:ext cx="821944" cy="821944"/>
            </a:xfrm>
            <a:custGeom>
              <a:avLst/>
              <a:gdLst/>
              <a:ahLst/>
              <a:cxnLst/>
              <a:rect l="l" t="t" r="r" b="b"/>
              <a:pathLst>
                <a:path w="821944" h="821944">
                  <a:moveTo>
                    <a:pt x="0" y="410972"/>
                  </a:moveTo>
                  <a:cubicBezTo>
                    <a:pt x="0" y="184023"/>
                    <a:pt x="184023" y="0"/>
                    <a:pt x="410972" y="0"/>
                  </a:cubicBezTo>
                  <a:lnTo>
                    <a:pt x="410972" y="25400"/>
                  </a:lnTo>
                  <a:lnTo>
                    <a:pt x="410972" y="0"/>
                  </a:lnTo>
                  <a:cubicBezTo>
                    <a:pt x="638048" y="0"/>
                    <a:pt x="821944" y="184023"/>
                    <a:pt x="821944" y="410972"/>
                  </a:cubicBezTo>
                  <a:cubicBezTo>
                    <a:pt x="821944" y="637921"/>
                    <a:pt x="638048" y="821944"/>
                    <a:pt x="410972" y="821944"/>
                  </a:cubicBezTo>
                  <a:lnTo>
                    <a:pt x="410972" y="796544"/>
                  </a:lnTo>
                  <a:lnTo>
                    <a:pt x="410972" y="821944"/>
                  </a:lnTo>
                  <a:cubicBezTo>
                    <a:pt x="184023" y="821944"/>
                    <a:pt x="0" y="638048"/>
                    <a:pt x="0" y="410972"/>
                  </a:cubicBezTo>
                  <a:lnTo>
                    <a:pt x="25400" y="410972"/>
                  </a:lnTo>
                  <a:lnTo>
                    <a:pt x="47244" y="423926"/>
                  </a:lnTo>
                  <a:cubicBezTo>
                    <a:pt x="41402" y="433705"/>
                    <a:pt x="29718" y="438531"/>
                    <a:pt x="18669" y="435483"/>
                  </a:cubicBezTo>
                  <a:cubicBezTo>
                    <a:pt x="7620" y="432435"/>
                    <a:pt x="0" y="422402"/>
                    <a:pt x="0" y="410972"/>
                  </a:cubicBezTo>
                  <a:moveTo>
                    <a:pt x="50800" y="410972"/>
                  </a:moveTo>
                  <a:lnTo>
                    <a:pt x="25400" y="410972"/>
                  </a:lnTo>
                  <a:lnTo>
                    <a:pt x="3556" y="398018"/>
                  </a:lnTo>
                  <a:cubicBezTo>
                    <a:pt x="9398" y="388239"/>
                    <a:pt x="21082" y="383413"/>
                    <a:pt x="32131" y="386461"/>
                  </a:cubicBezTo>
                  <a:cubicBezTo>
                    <a:pt x="43180" y="389509"/>
                    <a:pt x="50800" y="399542"/>
                    <a:pt x="50800" y="410972"/>
                  </a:cubicBezTo>
                  <a:cubicBezTo>
                    <a:pt x="50800" y="609981"/>
                    <a:pt x="212090" y="771144"/>
                    <a:pt x="410972" y="771144"/>
                  </a:cubicBezTo>
                  <a:cubicBezTo>
                    <a:pt x="609854" y="771144"/>
                    <a:pt x="771144" y="609854"/>
                    <a:pt x="771144" y="410972"/>
                  </a:cubicBezTo>
                  <a:lnTo>
                    <a:pt x="796544" y="410972"/>
                  </a:lnTo>
                  <a:lnTo>
                    <a:pt x="771144" y="410972"/>
                  </a:lnTo>
                  <a:cubicBezTo>
                    <a:pt x="771144" y="212090"/>
                    <a:pt x="609981" y="50800"/>
                    <a:pt x="410972" y="50800"/>
                  </a:cubicBezTo>
                  <a:lnTo>
                    <a:pt x="410972" y="25400"/>
                  </a:lnTo>
                  <a:lnTo>
                    <a:pt x="410972" y="50800"/>
                  </a:lnTo>
                  <a:cubicBezTo>
                    <a:pt x="212090" y="50800"/>
                    <a:pt x="50800" y="212090"/>
                    <a:pt x="50800" y="410972"/>
                  </a:cubicBezTo>
                  <a:close/>
                </a:path>
              </a:pathLst>
            </a:custGeom>
            <a:solidFill>
              <a:srgbClr val="34A853"/>
            </a:solidFill>
            <a:ln w="12700">
              <a:solidFill>
                <a:srgbClr val="000000"/>
              </a:solidFill>
            </a:ln>
          </p:spPr>
          <p:txBody>
            <a:bodyPr/>
            <a:lstStyle/>
            <a:p>
              <a:endParaRPr lang="en-IN"/>
            </a:p>
          </p:txBody>
        </p:sp>
      </p:grpSp>
      <p:sp>
        <p:nvSpPr>
          <p:cNvPr id="14" name="TextBox 14">
            <a:extLst>
              <a:ext uri="{FF2B5EF4-FFF2-40B4-BE49-F238E27FC236}">
                <a16:creationId xmlns:a16="http://schemas.microsoft.com/office/drawing/2014/main" id="{993249F8-05EC-4276-7877-07766A7FD260}"/>
              </a:ext>
            </a:extLst>
          </p:cNvPr>
          <p:cNvSpPr txBox="1"/>
          <p:nvPr/>
        </p:nvSpPr>
        <p:spPr>
          <a:xfrm>
            <a:off x="7067525" y="8935174"/>
            <a:ext cx="395554" cy="333425"/>
          </a:xfrm>
          <a:prstGeom prst="rect">
            <a:avLst/>
          </a:prstGeom>
        </p:spPr>
        <p:txBody>
          <a:bodyPr lIns="0" tIns="0" rIns="0" bIns="0" rtlCol="0" anchor="t">
            <a:spAutoFit/>
          </a:bodyPr>
          <a:lstStyle/>
          <a:p>
            <a:pPr algn="ctr">
              <a:lnSpc>
                <a:spcPts val="2640"/>
              </a:lnSpc>
            </a:pPr>
            <a:r>
              <a:rPr lang="en-US" sz="2200" dirty="0">
                <a:solidFill>
                  <a:srgbClr val="595959"/>
                </a:solidFill>
                <a:latin typeface="Roboto Condensed"/>
                <a:ea typeface="Roboto Condensed"/>
                <a:cs typeface="Roboto Condensed"/>
                <a:sym typeface="Roboto Condensed"/>
              </a:rPr>
              <a:t>5</a:t>
            </a:r>
          </a:p>
        </p:txBody>
      </p:sp>
      <p:sp>
        <p:nvSpPr>
          <p:cNvPr id="16" name="AutoShape 4">
            <a:extLst>
              <a:ext uri="{FF2B5EF4-FFF2-40B4-BE49-F238E27FC236}">
                <a16:creationId xmlns:a16="http://schemas.microsoft.com/office/drawing/2014/main" id="{AA2934E3-6EC5-D4E8-B83F-17BA18830FA9}"/>
              </a:ext>
            </a:extLst>
          </p:cNvPr>
          <p:cNvSpPr>
            <a:spLocks noChangeAspect="1" noChangeArrowheads="1"/>
          </p:cNvSpPr>
          <p:nvPr/>
        </p:nvSpPr>
        <p:spPr bwMode="auto">
          <a:xfrm>
            <a:off x="228600" y="4470225"/>
            <a:ext cx="4468673" cy="44686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4D1305AE-8DB0-C894-663F-9988E2B6ADA4}"/>
              </a:ext>
            </a:extLst>
          </p:cNvPr>
          <p:cNvPicPr>
            <a:picLocks noChangeAspect="1"/>
          </p:cNvPicPr>
          <p:nvPr/>
        </p:nvPicPr>
        <p:blipFill>
          <a:blip r:embed="rId2"/>
          <a:stretch>
            <a:fillRect/>
          </a:stretch>
        </p:blipFill>
        <p:spPr>
          <a:xfrm>
            <a:off x="1447800" y="1815813"/>
            <a:ext cx="15467765" cy="6832887"/>
          </a:xfrm>
          <a:prstGeom prst="rect">
            <a:avLst/>
          </a:prstGeom>
        </p:spPr>
      </p:pic>
    </p:spTree>
    <p:extLst>
      <p:ext uri="{BB962C8B-B14F-4D97-AF65-F5344CB8AC3E}">
        <p14:creationId xmlns:p14="http://schemas.microsoft.com/office/powerpoint/2010/main" val="3229174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75073" y="7962900"/>
            <a:ext cx="2272951" cy="955948"/>
          </a:xfrm>
          <a:prstGeom prst="rect">
            <a:avLst/>
          </a:prstGeom>
        </p:spPr>
        <p:txBody>
          <a:bodyPr lIns="0" tIns="0" rIns="0" bIns="0" rtlCol="0" anchor="t">
            <a:spAutoFit/>
          </a:bodyPr>
          <a:lstStyle/>
          <a:p>
            <a:pPr algn="l">
              <a:lnSpc>
                <a:spcPts val="5999"/>
              </a:lnSpc>
            </a:pPr>
            <a:r>
              <a:rPr lang="en-US" sz="4999" dirty="0">
                <a:solidFill>
                  <a:srgbClr val="4285F4"/>
                </a:solidFill>
                <a:latin typeface="Bebas Neue"/>
                <a:ea typeface="Bebas Neue"/>
                <a:cs typeface="Bebas Neue"/>
                <a:sym typeface="Bebas Neue"/>
              </a:rPr>
              <a:t>The STORY</a:t>
            </a:r>
          </a:p>
        </p:txBody>
      </p:sp>
      <p:sp>
        <p:nvSpPr>
          <p:cNvPr id="3" name="TextBox 3"/>
          <p:cNvSpPr txBox="1"/>
          <p:nvPr/>
        </p:nvSpPr>
        <p:spPr>
          <a:xfrm>
            <a:off x="7660649" y="6469017"/>
            <a:ext cx="3263551" cy="1228725"/>
          </a:xfrm>
          <a:prstGeom prst="rect">
            <a:avLst/>
          </a:prstGeom>
        </p:spPr>
        <p:txBody>
          <a:bodyPr lIns="0" tIns="0" rIns="0" bIns="0" rtlCol="0" anchor="t">
            <a:spAutoFit/>
          </a:bodyPr>
          <a:lstStyle/>
          <a:p>
            <a:pPr algn="l">
              <a:lnSpc>
                <a:spcPts val="9600"/>
              </a:lnSpc>
            </a:pPr>
            <a:r>
              <a:rPr lang="en-US" sz="8000" dirty="0">
                <a:solidFill>
                  <a:srgbClr val="595959"/>
                </a:solidFill>
                <a:latin typeface="Bebas Neue"/>
                <a:ea typeface="Bebas Neue"/>
                <a:cs typeface="Bebas Neue"/>
                <a:sym typeface="Bebas Neue"/>
              </a:rPr>
              <a:t>Use Cases</a:t>
            </a:r>
          </a:p>
        </p:txBody>
      </p:sp>
      <p:pic>
        <p:nvPicPr>
          <p:cNvPr id="5" name="Picture 4">
            <a:extLst>
              <a:ext uri="{FF2B5EF4-FFF2-40B4-BE49-F238E27FC236}">
                <a16:creationId xmlns:a16="http://schemas.microsoft.com/office/drawing/2014/main" id="{47A2E171-421C-D5CB-3658-C73D21F1E4A4}"/>
              </a:ext>
            </a:extLst>
          </p:cNvPr>
          <p:cNvPicPr>
            <a:picLocks noChangeAspect="1"/>
          </p:cNvPicPr>
          <p:nvPr/>
        </p:nvPicPr>
        <p:blipFill>
          <a:blip r:embed="rId2">
            <a:extLst>
              <a:ext uri="{28A0092B-C50C-407E-A947-70E740481C1C}">
                <a14:useLocalDpi xmlns:a14="http://schemas.microsoft.com/office/drawing/2010/main" val="0"/>
              </a:ext>
            </a:extLst>
          </a:blip>
          <a:srcRect l="50222" r="-222" b="60000"/>
          <a:stretch>
            <a:fillRect/>
          </a:stretch>
        </p:blipFill>
        <p:spPr>
          <a:xfrm>
            <a:off x="4495800" y="419100"/>
            <a:ext cx="4191000" cy="50292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6" name="Picture 5">
            <a:extLst>
              <a:ext uri="{FF2B5EF4-FFF2-40B4-BE49-F238E27FC236}">
                <a16:creationId xmlns:a16="http://schemas.microsoft.com/office/drawing/2014/main" id="{C7F305E9-98C9-F9E5-93C7-16F5D64592D5}"/>
              </a:ext>
            </a:extLst>
          </p:cNvPr>
          <p:cNvPicPr>
            <a:picLocks noChangeAspect="1"/>
          </p:cNvPicPr>
          <p:nvPr/>
        </p:nvPicPr>
        <p:blipFill>
          <a:blip r:embed="rId2">
            <a:extLst>
              <a:ext uri="{28A0092B-C50C-407E-A947-70E740481C1C}">
                <a14:useLocalDpi xmlns:a14="http://schemas.microsoft.com/office/drawing/2010/main" val="0"/>
              </a:ext>
            </a:extLst>
          </a:blip>
          <a:srcRect r="50000" b="60000"/>
          <a:stretch>
            <a:fillRect/>
          </a:stretch>
        </p:blipFill>
        <p:spPr>
          <a:xfrm>
            <a:off x="62828" y="419100"/>
            <a:ext cx="4191000" cy="50292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7" name="Picture 6">
            <a:extLst>
              <a:ext uri="{FF2B5EF4-FFF2-40B4-BE49-F238E27FC236}">
                <a16:creationId xmlns:a16="http://schemas.microsoft.com/office/drawing/2014/main" id="{DBCF7F54-9D45-CF97-35DD-6EC95243A3F6}"/>
              </a:ext>
            </a:extLst>
          </p:cNvPr>
          <p:cNvPicPr>
            <a:picLocks noChangeAspect="1"/>
          </p:cNvPicPr>
          <p:nvPr/>
        </p:nvPicPr>
        <p:blipFill>
          <a:blip r:embed="rId2">
            <a:extLst>
              <a:ext uri="{28A0092B-C50C-407E-A947-70E740481C1C}">
                <a14:useLocalDpi xmlns:a14="http://schemas.microsoft.com/office/drawing/2010/main" val="0"/>
              </a:ext>
            </a:extLst>
          </a:blip>
          <a:srcRect t="40333" r="50000" b="27815"/>
          <a:stretch>
            <a:fillRect/>
          </a:stretch>
        </p:blipFill>
        <p:spPr>
          <a:xfrm>
            <a:off x="8839200" y="419100"/>
            <a:ext cx="4419600" cy="49530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8" name="Picture 7">
            <a:extLst>
              <a:ext uri="{FF2B5EF4-FFF2-40B4-BE49-F238E27FC236}">
                <a16:creationId xmlns:a16="http://schemas.microsoft.com/office/drawing/2014/main" id="{51A5301C-5247-EB3A-52D3-01D0D94B2506}"/>
              </a:ext>
            </a:extLst>
          </p:cNvPr>
          <p:cNvPicPr>
            <a:picLocks noChangeAspect="1"/>
          </p:cNvPicPr>
          <p:nvPr/>
        </p:nvPicPr>
        <p:blipFill>
          <a:blip r:embed="rId2">
            <a:extLst>
              <a:ext uri="{28A0092B-C50C-407E-A947-70E740481C1C}">
                <a14:useLocalDpi xmlns:a14="http://schemas.microsoft.com/office/drawing/2010/main" val="0"/>
              </a:ext>
            </a:extLst>
          </a:blip>
          <a:srcRect l="50278" t="40670" r="-278" b="27478"/>
          <a:stretch>
            <a:fillRect/>
          </a:stretch>
        </p:blipFill>
        <p:spPr>
          <a:xfrm>
            <a:off x="13411200" y="342900"/>
            <a:ext cx="4419600" cy="50292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9" name="Picture 8">
            <a:extLst>
              <a:ext uri="{FF2B5EF4-FFF2-40B4-BE49-F238E27FC236}">
                <a16:creationId xmlns:a16="http://schemas.microsoft.com/office/drawing/2014/main" id="{4DB83BC4-2588-347B-673C-1832A5B1D280}"/>
              </a:ext>
            </a:extLst>
          </p:cNvPr>
          <p:cNvPicPr>
            <a:picLocks noChangeAspect="1"/>
          </p:cNvPicPr>
          <p:nvPr/>
        </p:nvPicPr>
        <p:blipFill>
          <a:blip r:embed="rId2">
            <a:extLst>
              <a:ext uri="{28A0092B-C50C-407E-A947-70E740481C1C}">
                <a14:useLocalDpi xmlns:a14="http://schemas.microsoft.com/office/drawing/2010/main" val="0"/>
              </a:ext>
            </a:extLst>
          </a:blip>
          <a:srcRect t="72664" r="50000"/>
          <a:stretch>
            <a:fillRect/>
          </a:stretch>
        </p:blipFill>
        <p:spPr>
          <a:xfrm>
            <a:off x="2779134" y="6286500"/>
            <a:ext cx="4328364" cy="354965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0" name="Picture 9">
            <a:extLst>
              <a:ext uri="{FF2B5EF4-FFF2-40B4-BE49-F238E27FC236}">
                <a16:creationId xmlns:a16="http://schemas.microsoft.com/office/drawing/2014/main" id="{F4E9CCCB-3362-D565-854D-DD46901A9220}"/>
              </a:ext>
            </a:extLst>
          </p:cNvPr>
          <p:cNvPicPr>
            <a:picLocks noChangeAspect="1"/>
          </p:cNvPicPr>
          <p:nvPr/>
        </p:nvPicPr>
        <p:blipFill>
          <a:blip r:embed="rId2">
            <a:extLst>
              <a:ext uri="{28A0092B-C50C-407E-A947-70E740481C1C}">
                <a14:useLocalDpi xmlns:a14="http://schemas.microsoft.com/office/drawing/2010/main" val="0"/>
              </a:ext>
            </a:extLst>
          </a:blip>
          <a:srcRect l="50222" t="72664" r="-222"/>
          <a:stretch>
            <a:fillRect/>
          </a:stretch>
        </p:blipFill>
        <p:spPr>
          <a:xfrm>
            <a:off x="11506200" y="6286499"/>
            <a:ext cx="4328364" cy="354965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6850" y="828675"/>
            <a:ext cx="11184150" cy="885825"/>
          </a:xfrm>
          <a:prstGeom prst="rect">
            <a:avLst/>
          </a:prstGeom>
        </p:spPr>
        <p:txBody>
          <a:bodyPr lIns="0" tIns="0" rIns="0" bIns="0" rtlCol="0" anchor="t">
            <a:spAutoFit/>
          </a:bodyPr>
          <a:lstStyle/>
          <a:p>
            <a:pPr algn="l">
              <a:lnSpc>
                <a:spcPts val="6959"/>
              </a:lnSpc>
            </a:pPr>
            <a:r>
              <a:rPr lang="en-US" sz="5800" dirty="0">
                <a:solidFill>
                  <a:srgbClr val="000000"/>
                </a:solidFill>
                <a:latin typeface="Bebas Neue"/>
                <a:ea typeface="Bebas Neue"/>
                <a:cs typeface="Bebas Neue"/>
                <a:sym typeface="Bebas Neue"/>
              </a:rPr>
              <a:t>What we offer</a:t>
            </a:r>
          </a:p>
        </p:txBody>
      </p:sp>
      <p:sp>
        <p:nvSpPr>
          <p:cNvPr id="3" name="TextBox 3"/>
          <p:cNvSpPr txBox="1"/>
          <p:nvPr/>
        </p:nvSpPr>
        <p:spPr>
          <a:xfrm>
            <a:off x="695868" y="4229100"/>
            <a:ext cx="2809332" cy="685800"/>
          </a:xfrm>
          <a:prstGeom prst="rect">
            <a:avLst/>
          </a:prstGeom>
        </p:spPr>
        <p:txBody>
          <a:bodyPr wrap="square" lIns="0" tIns="0" rIns="0" bIns="0" rtlCol="0" anchor="t">
            <a:spAutoFit/>
          </a:bodyPr>
          <a:lstStyle/>
          <a:p>
            <a:pPr algn="l">
              <a:lnSpc>
                <a:spcPts val="5280"/>
              </a:lnSpc>
            </a:pPr>
            <a:r>
              <a:rPr lang="en-US" sz="4400" dirty="0">
                <a:solidFill>
                  <a:srgbClr val="8CC641"/>
                </a:solidFill>
                <a:latin typeface="Bebas Neue"/>
                <a:ea typeface="Bebas Neue"/>
                <a:cs typeface="Bebas Neue"/>
                <a:sym typeface="Bebas Neue"/>
              </a:rPr>
              <a:t>Our features</a:t>
            </a:r>
          </a:p>
        </p:txBody>
      </p:sp>
      <p:sp>
        <p:nvSpPr>
          <p:cNvPr id="5" name="TextBox 4">
            <a:extLst>
              <a:ext uri="{FF2B5EF4-FFF2-40B4-BE49-F238E27FC236}">
                <a16:creationId xmlns:a16="http://schemas.microsoft.com/office/drawing/2014/main" id="{013E1154-A2B8-BC7C-21BE-EC659EC0B337}"/>
              </a:ext>
            </a:extLst>
          </p:cNvPr>
          <p:cNvSpPr txBox="1"/>
          <p:nvPr/>
        </p:nvSpPr>
        <p:spPr>
          <a:xfrm>
            <a:off x="457200" y="1897440"/>
            <a:ext cx="17145000" cy="1569660"/>
          </a:xfrm>
          <a:prstGeom prst="rect">
            <a:avLst/>
          </a:prstGeom>
          <a:noFill/>
        </p:spPr>
        <p:txBody>
          <a:bodyPr wrap="square">
            <a:spAutoFit/>
          </a:bodyPr>
          <a:lstStyle/>
          <a:p>
            <a:pPr>
              <a:buFont typeface="Arial" panose="020B0604020202020204" pitchFamily="34" charset="0"/>
              <a:buChar char="•"/>
            </a:pPr>
            <a:r>
              <a:rPr lang="en-US" sz="2400" b="1" dirty="0"/>
              <a:t>Predictive Intelligence</a:t>
            </a:r>
            <a:r>
              <a:rPr lang="en-US" sz="2400" dirty="0"/>
              <a:t>: A molecular engine that analyzes baseline data to generate personalized health insights.</a:t>
            </a:r>
          </a:p>
          <a:p>
            <a:pPr>
              <a:buFont typeface="Arial" panose="020B0604020202020204" pitchFamily="34" charset="0"/>
              <a:buChar char="•"/>
            </a:pPr>
            <a:r>
              <a:rPr lang="en-US" sz="2400" b="1" dirty="0"/>
              <a:t>Clinical Risk Profiling</a:t>
            </a:r>
            <a:r>
              <a:rPr lang="en-US" sz="2400" dirty="0"/>
              <a:t>: Specialized analysis to detect low, moderate, or high risk for conditions like diabetes.</a:t>
            </a:r>
          </a:p>
          <a:p>
            <a:pPr>
              <a:buFont typeface="Arial" panose="020B0604020202020204" pitchFamily="34" charset="0"/>
              <a:buChar char="•"/>
            </a:pPr>
            <a:r>
              <a:rPr lang="en-US" sz="2400" b="1" dirty="0"/>
              <a:t>Preventative Guidance</a:t>
            </a:r>
            <a:r>
              <a:rPr lang="en-US" sz="2400" dirty="0"/>
              <a:t>: Expert-level medical suggestions and precautions based on individual bio-data.</a:t>
            </a:r>
          </a:p>
          <a:p>
            <a:pPr>
              <a:buFont typeface="Arial" panose="020B0604020202020204" pitchFamily="34" charset="0"/>
              <a:buChar char="•"/>
            </a:pPr>
            <a:r>
              <a:rPr lang="en-US" sz="2400" b="1" dirty="0"/>
              <a:t>Centralized Patient Management</a:t>
            </a:r>
            <a:r>
              <a:rPr lang="en-US" sz="2400" dirty="0"/>
              <a:t>: A unified dashboard to track total patients analyzed and high-risk cases.</a:t>
            </a:r>
          </a:p>
        </p:txBody>
      </p:sp>
      <p:sp>
        <p:nvSpPr>
          <p:cNvPr id="7" name="TextBox 6">
            <a:extLst>
              <a:ext uri="{FF2B5EF4-FFF2-40B4-BE49-F238E27FC236}">
                <a16:creationId xmlns:a16="http://schemas.microsoft.com/office/drawing/2014/main" id="{20C3B47A-8AE6-B0AB-9C77-DAB89EBDB7BC}"/>
              </a:ext>
            </a:extLst>
          </p:cNvPr>
          <p:cNvSpPr txBox="1"/>
          <p:nvPr/>
        </p:nvSpPr>
        <p:spPr>
          <a:xfrm>
            <a:off x="609600" y="4939248"/>
            <a:ext cx="16154400" cy="3785652"/>
          </a:xfrm>
          <a:prstGeom prst="rect">
            <a:avLst/>
          </a:prstGeom>
          <a:noFill/>
        </p:spPr>
        <p:txBody>
          <a:bodyPr wrap="square">
            <a:spAutoFit/>
          </a:bodyPr>
          <a:lstStyle/>
          <a:p>
            <a:pPr>
              <a:buNone/>
            </a:pPr>
            <a:r>
              <a:rPr lang="en-US" sz="2400" b="1" dirty="0"/>
              <a:t>Core Features</a:t>
            </a:r>
          </a:p>
          <a:p>
            <a:pPr>
              <a:buFont typeface="Arial" panose="020B0604020202020204" pitchFamily="34" charset="0"/>
              <a:buChar char="•"/>
            </a:pPr>
            <a:r>
              <a:rPr lang="en-US" sz="2400" b="1" dirty="0"/>
              <a:t>Advanced Dashboard</a:t>
            </a:r>
            <a:r>
              <a:rPr lang="en-US" sz="2400" dirty="0"/>
              <a:t>: Real-time tracking of </a:t>
            </a:r>
            <a:r>
              <a:rPr lang="en-US" sz="2400" b="1" dirty="0"/>
              <a:t>Risk Evaluations</a:t>
            </a:r>
            <a:r>
              <a:rPr lang="en-US" sz="2400" dirty="0"/>
              <a:t>, </a:t>
            </a:r>
            <a:r>
              <a:rPr lang="en-US" sz="2400" b="1" dirty="0"/>
              <a:t>Critical Alerts</a:t>
            </a:r>
            <a:r>
              <a:rPr lang="en-US" sz="2400" dirty="0"/>
              <a:t>, and </a:t>
            </a:r>
            <a:r>
              <a:rPr lang="en-US" sz="2400" b="1" dirty="0"/>
              <a:t>Safety Scores</a:t>
            </a:r>
            <a:r>
              <a:rPr lang="en-US" sz="2400" dirty="0"/>
              <a:t> compared to global averages.</a:t>
            </a:r>
          </a:p>
          <a:p>
            <a:pPr>
              <a:buFont typeface="Arial" panose="020B0604020202020204" pitchFamily="34" charset="0"/>
              <a:buChar char="•"/>
            </a:pPr>
            <a:r>
              <a:rPr lang="en-US" sz="2400" b="1" dirty="0"/>
              <a:t>Bio-Data Processing</a:t>
            </a:r>
            <a:r>
              <a:rPr lang="en-US" sz="2400" dirty="0"/>
              <a:t>: In-depth analysis of clinical metrics like Glucose, BMI, Blood Pressure, and Insulin levels.</a:t>
            </a:r>
          </a:p>
          <a:p>
            <a:pPr>
              <a:buFont typeface="Arial" panose="020B0604020202020204" pitchFamily="34" charset="0"/>
              <a:buChar char="•"/>
            </a:pPr>
            <a:r>
              <a:rPr lang="en-US" sz="2400" b="1" dirty="0"/>
              <a:t>Clinical History Tracking</a:t>
            </a:r>
            <a:r>
              <a:rPr lang="en-US" sz="2400" dirty="0"/>
              <a:t>: Visual "History Over Time" graphs to monitor health trends across several months.</a:t>
            </a:r>
          </a:p>
          <a:p>
            <a:pPr>
              <a:buFont typeface="Arial" panose="020B0604020202020204" pitchFamily="34" charset="0"/>
              <a:buChar char="•"/>
            </a:pPr>
            <a:r>
              <a:rPr lang="en-US" sz="2400" b="1" dirty="0"/>
              <a:t>AI Assistant</a:t>
            </a:r>
            <a:r>
              <a:rPr lang="en-US" sz="2400" dirty="0"/>
              <a:t>: A "Neural Link Active" chatbot for expert medical consultations on risk analysis and preventative care.</a:t>
            </a:r>
          </a:p>
          <a:p>
            <a:pPr>
              <a:buFont typeface="Arial" panose="020B0604020202020204" pitchFamily="34" charset="0"/>
              <a:buChar char="•"/>
            </a:pPr>
            <a:r>
              <a:rPr lang="en-US" sz="2400" b="1" dirty="0"/>
              <a:t>Population Analytics</a:t>
            </a:r>
            <a:r>
              <a:rPr lang="en-US" sz="2400" dirty="0"/>
              <a:t>: A </a:t>
            </a:r>
            <a:r>
              <a:rPr lang="en-US" sz="2400" b="1" dirty="0"/>
              <a:t>Population Neural Map</a:t>
            </a:r>
            <a:r>
              <a:rPr lang="en-US" sz="2400" dirty="0"/>
              <a:t> to aggregate global datasets (CSV, JSON, or XML) for visualizing health trends.</a:t>
            </a:r>
          </a:p>
          <a:p>
            <a:pPr>
              <a:buFont typeface="Arial" panose="020B0604020202020204" pitchFamily="34" charset="0"/>
              <a:buChar char="•"/>
            </a:pPr>
            <a:r>
              <a:rPr lang="en-US" sz="2400" b="1" dirty="0"/>
              <a:t>Required Report Integration</a:t>
            </a:r>
            <a:r>
              <a:rPr lang="en-US" sz="2400" dirty="0"/>
              <a:t>: Automated prompts for essential tests like </a:t>
            </a:r>
            <a:r>
              <a:rPr lang="en-US" sz="2400" b="1" dirty="0"/>
              <a:t>HbA1c</a:t>
            </a:r>
            <a:r>
              <a:rPr lang="en-US" sz="2400" dirty="0"/>
              <a:t>, </a:t>
            </a:r>
            <a:r>
              <a:rPr lang="en-US" sz="2400" b="1" dirty="0"/>
              <a:t>Lipid Profiles</a:t>
            </a:r>
            <a:r>
              <a:rPr lang="en-US" sz="2400" dirty="0"/>
              <a:t>, and </a:t>
            </a:r>
            <a:r>
              <a:rPr lang="en-US" sz="2400" b="1" dirty="0"/>
              <a:t>KFT</a:t>
            </a:r>
            <a:r>
              <a:rPr lang="en-US" sz="2400"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7268" y="321802"/>
            <a:ext cx="11184150" cy="1089079"/>
          </a:xfrm>
          <a:prstGeom prst="rect">
            <a:avLst/>
          </a:prstGeom>
        </p:spPr>
        <p:txBody>
          <a:bodyPr lIns="0" tIns="0" rIns="0" bIns="0" rtlCol="0" anchor="t">
            <a:spAutoFit/>
          </a:bodyPr>
          <a:lstStyle/>
          <a:p>
            <a:pPr algn="l">
              <a:lnSpc>
                <a:spcPts val="6959"/>
              </a:lnSpc>
            </a:pPr>
            <a:r>
              <a:rPr lang="en-US" sz="5800" dirty="0">
                <a:solidFill>
                  <a:srgbClr val="000000"/>
                </a:solidFill>
                <a:latin typeface="Bebas Neue"/>
                <a:ea typeface="Bebas Neue"/>
                <a:cs typeface="Bebas Neue"/>
                <a:sym typeface="Bebas Neue"/>
              </a:rPr>
              <a:t>Customer value proposition</a:t>
            </a:r>
          </a:p>
        </p:txBody>
      </p:sp>
      <p:sp>
        <p:nvSpPr>
          <p:cNvPr id="3" name="TextBox 3"/>
          <p:cNvSpPr txBox="1"/>
          <p:nvPr/>
        </p:nvSpPr>
        <p:spPr>
          <a:xfrm>
            <a:off x="618565" y="5257158"/>
            <a:ext cx="2428332" cy="679673"/>
          </a:xfrm>
          <a:prstGeom prst="rect">
            <a:avLst/>
          </a:prstGeom>
        </p:spPr>
        <p:txBody>
          <a:bodyPr wrap="square" lIns="0" tIns="0" rIns="0" bIns="0" rtlCol="0" anchor="t">
            <a:spAutoFit/>
          </a:bodyPr>
          <a:lstStyle/>
          <a:p>
            <a:pPr algn="l">
              <a:lnSpc>
                <a:spcPts val="5280"/>
              </a:lnSpc>
            </a:pPr>
            <a:r>
              <a:rPr lang="en-US" sz="4400" dirty="0">
                <a:solidFill>
                  <a:srgbClr val="8CC641"/>
                </a:solidFill>
                <a:latin typeface="Bebas Neue"/>
                <a:ea typeface="Bebas Neue"/>
                <a:cs typeface="Bebas Neue"/>
                <a:sym typeface="Bebas Neue"/>
              </a:rPr>
              <a:t>Our product</a:t>
            </a:r>
          </a:p>
        </p:txBody>
      </p:sp>
      <p:sp>
        <p:nvSpPr>
          <p:cNvPr id="6" name="Rectangle 1">
            <a:extLst>
              <a:ext uri="{FF2B5EF4-FFF2-40B4-BE49-F238E27FC236}">
                <a16:creationId xmlns:a16="http://schemas.microsoft.com/office/drawing/2014/main" id="{5E19FFD1-A761-6A9A-57F1-558D659D791C}"/>
              </a:ext>
            </a:extLst>
          </p:cNvPr>
          <p:cNvSpPr>
            <a:spLocks noChangeArrowheads="1"/>
          </p:cNvSpPr>
          <p:nvPr/>
        </p:nvSpPr>
        <p:spPr bwMode="auto">
          <a:xfrm>
            <a:off x="609600" y="1937680"/>
            <a:ext cx="156972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3" algn="just" defTabSz="914400" eaLnBrk="0" fontAlgn="base" hangingPunct="0">
              <a:spcBef>
                <a:spcPct val="0"/>
              </a:spcBef>
              <a:spcAft>
                <a:spcPct val="0"/>
              </a:spcAft>
              <a:buFontTx/>
              <a:buChar char="•"/>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Healthcare Providers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offers a high-speed analytical tool to monitor patient populations, identify high-risk cases instantly, and track longitudinal health trends through visual data mapping.</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3" algn="just" defTabSz="914400" eaLnBrk="0" fontAlgn="base" hangingPunct="0">
              <a:spcBef>
                <a:spcPct val="0"/>
              </a:spcBef>
              <a:spcAft>
                <a:spcPct val="0"/>
              </a:spcAft>
              <a:buFontTx/>
              <a:buChar char="•"/>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Patients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provides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personalised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risk transparency, enabling individuals to understand their health trajectory and receive tailored preventative suggestions.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3" algn="just" defTabSz="914400" eaLnBrk="0" fontAlgn="base" hangingPunct="0">
              <a:spcBef>
                <a:spcPct val="0"/>
              </a:spcBef>
              <a:spcAft>
                <a:spcPct val="0"/>
              </a:spcAft>
              <a:buFontTx/>
              <a:buChar char="•"/>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Organizations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enables large-scale population health analysis by aggregating global clinical datasets to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visualise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predict broader disease trends.</a:t>
            </a:r>
          </a:p>
        </p:txBody>
      </p:sp>
      <p:pic>
        <p:nvPicPr>
          <p:cNvPr id="8" name="Picture 7">
            <a:extLst>
              <a:ext uri="{FF2B5EF4-FFF2-40B4-BE49-F238E27FC236}">
                <a16:creationId xmlns:a16="http://schemas.microsoft.com/office/drawing/2014/main" id="{0A6977E9-BF58-2920-8360-6887575BB6B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3764" y="2274284"/>
            <a:ext cx="914400" cy="914400"/>
          </a:xfrm>
          <a:prstGeom prst="rect">
            <a:avLst/>
          </a:prstGeom>
        </p:spPr>
      </p:pic>
      <p:pic>
        <p:nvPicPr>
          <p:cNvPr id="10" name="Picture 9">
            <a:extLst>
              <a:ext uri="{FF2B5EF4-FFF2-40B4-BE49-F238E27FC236}">
                <a16:creationId xmlns:a16="http://schemas.microsoft.com/office/drawing/2014/main" id="{0F26064D-4523-E1C9-2047-61CE7DB0283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1682" y="3461174"/>
            <a:ext cx="1018564" cy="961791"/>
          </a:xfrm>
          <a:prstGeom prst="rect">
            <a:avLst/>
          </a:prstGeom>
        </p:spPr>
      </p:pic>
      <p:sp>
        <p:nvSpPr>
          <p:cNvPr id="12" name="TextBox 11">
            <a:extLst>
              <a:ext uri="{FF2B5EF4-FFF2-40B4-BE49-F238E27FC236}">
                <a16:creationId xmlns:a16="http://schemas.microsoft.com/office/drawing/2014/main" id="{0A6DC628-6D05-ABBF-9ECE-977FD8A3F9BD}"/>
              </a:ext>
            </a:extLst>
          </p:cNvPr>
          <p:cNvSpPr txBox="1"/>
          <p:nvPr/>
        </p:nvSpPr>
        <p:spPr>
          <a:xfrm>
            <a:off x="1170964" y="6210300"/>
            <a:ext cx="15364436" cy="2400657"/>
          </a:xfrm>
          <a:prstGeom prst="rect">
            <a:avLst/>
          </a:prstGeom>
          <a:noFill/>
        </p:spPr>
        <p:txBody>
          <a:bodyPr wrap="square">
            <a:spAutoFit/>
          </a:bodyPr>
          <a:lstStyle/>
          <a:p>
            <a:pPr marL="342900" indent="-342900">
              <a:buAutoNum type="arabicPeriod"/>
            </a:pPr>
            <a:r>
              <a:rPr lang="en-IN" sz="3000" b="1" dirty="0"/>
              <a:t>Predictive Logic Engine </a:t>
            </a:r>
            <a:r>
              <a:rPr lang="en-IN" sz="3000" dirty="0"/>
              <a:t>(Classical &amp; ANN Streams, Simulated Quantum Path)</a:t>
            </a:r>
          </a:p>
          <a:p>
            <a:pPr marL="342900" indent="-342900">
              <a:buAutoNum type="arabicPeriod"/>
            </a:pPr>
            <a:r>
              <a:rPr lang="en-IN" sz="3000" b="1" dirty="0"/>
              <a:t>Comprehensive Analysis Dashboard</a:t>
            </a:r>
            <a:r>
              <a:rPr lang="en-IN" sz="3000" dirty="0"/>
              <a:t> (Risk Evaluation &amp; Safety Scores, History Over Time, Required Clinical Reports)</a:t>
            </a:r>
          </a:p>
          <a:p>
            <a:pPr marL="342900" indent="-342900">
              <a:buAutoNum type="arabicPeriod"/>
            </a:pPr>
            <a:r>
              <a:rPr lang="en-IN" sz="3000" b="1" dirty="0"/>
              <a:t>Intelligent Interaction &amp; Reporting </a:t>
            </a:r>
            <a:r>
              <a:rPr lang="en-IN" sz="3000" dirty="0"/>
              <a:t>(Risk2Relief AI Assistant, Population Neural Map, Daily Health Pulse)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58879" y="269529"/>
            <a:ext cx="7494746" cy="925354"/>
          </a:xfrm>
          <a:prstGeom prst="rect">
            <a:avLst/>
          </a:prstGeom>
        </p:spPr>
        <p:txBody>
          <a:bodyPr lIns="0" tIns="0" rIns="0" bIns="0" rtlCol="0" anchor="t">
            <a:spAutoFit/>
          </a:bodyPr>
          <a:lstStyle/>
          <a:p>
            <a:pPr algn="l">
              <a:lnSpc>
                <a:spcPts val="5759"/>
              </a:lnSpc>
            </a:pPr>
            <a:r>
              <a:rPr lang="en-US" sz="4800">
                <a:solidFill>
                  <a:srgbClr val="000000"/>
                </a:solidFill>
                <a:latin typeface="Bebas Neue"/>
                <a:ea typeface="Bebas Neue"/>
                <a:cs typeface="Bebas Neue"/>
                <a:sym typeface="Bebas Neue"/>
              </a:rPr>
              <a:t>Competitive analysis</a:t>
            </a:r>
          </a:p>
        </p:txBody>
      </p:sp>
      <p:graphicFrame>
        <p:nvGraphicFramePr>
          <p:cNvPr id="45" name="Table 44">
            <a:extLst>
              <a:ext uri="{FF2B5EF4-FFF2-40B4-BE49-F238E27FC236}">
                <a16:creationId xmlns:a16="http://schemas.microsoft.com/office/drawing/2014/main" id="{A7E60DBB-F466-892E-AD7F-DE6C7D9D706C}"/>
              </a:ext>
            </a:extLst>
          </p:cNvPr>
          <p:cNvGraphicFramePr>
            <a:graphicFrameLocks noGrp="1"/>
          </p:cNvGraphicFramePr>
          <p:nvPr>
            <p:extLst>
              <p:ext uri="{D42A27DB-BD31-4B8C-83A1-F6EECF244321}">
                <p14:modId xmlns:p14="http://schemas.microsoft.com/office/powerpoint/2010/main" val="448229584"/>
              </p:ext>
            </p:extLst>
          </p:nvPr>
        </p:nvGraphicFramePr>
        <p:xfrm>
          <a:off x="838200" y="1194882"/>
          <a:ext cx="16687800" cy="8063416"/>
        </p:xfrm>
        <a:graphic>
          <a:graphicData uri="http://schemas.openxmlformats.org/drawingml/2006/table">
            <a:tbl>
              <a:tblPr/>
              <a:tblGrid>
                <a:gridCol w="2781300">
                  <a:extLst>
                    <a:ext uri="{9D8B030D-6E8A-4147-A177-3AD203B41FA5}">
                      <a16:colId xmlns:a16="http://schemas.microsoft.com/office/drawing/2014/main" val="1072504992"/>
                    </a:ext>
                  </a:extLst>
                </a:gridCol>
                <a:gridCol w="2781300">
                  <a:extLst>
                    <a:ext uri="{9D8B030D-6E8A-4147-A177-3AD203B41FA5}">
                      <a16:colId xmlns:a16="http://schemas.microsoft.com/office/drawing/2014/main" val="3391438903"/>
                    </a:ext>
                  </a:extLst>
                </a:gridCol>
                <a:gridCol w="2781300">
                  <a:extLst>
                    <a:ext uri="{9D8B030D-6E8A-4147-A177-3AD203B41FA5}">
                      <a16:colId xmlns:a16="http://schemas.microsoft.com/office/drawing/2014/main" val="2007402228"/>
                    </a:ext>
                  </a:extLst>
                </a:gridCol>
                <a:gridCol w="2781300">
                  <a:extLst>
                    <a:ext uri="{9D8B030D-6E8A-4147-A177-3AD203B41FA5}">
                      <a16:colId xmlns:a16="http://schemas.microsoft.com/office/drawing/2014/main" val="1655103079"/>
                    </a:ext>
                  </a:extLst>
                </a:gridCol>
                <a:gridCol w="2781300">
                  <a:extLst>
                    <a:ext uri="{9D8B030D-6E8A-4147-A177-3AD203B41FA5}">
                      <a16:colId xmlns:a16="http://schemas.microsoft.com/office/drawing/2014/main" val="1324401024"/>
                    </a:ext>
                  </a:extLst>
                </a:gridCol>
                <a:gridCol w="2781300">
                  <a:extLst>
                    <a:ext uri="{9D8B030D-6E8A-4147-A177-3AD203B41FA5}">
                      <a16:colId xmlns:a16="http://schemas.microsoft.com/office/drawing/2014/main" val="1155903683"/>
                    </a:ext>
                  </a:extLst>
                </a:gridCol>
              </a:tblGrid>
              <a:tr h="1007927">
                <a:tc>
                  <a:txBody>
                    <a:bodyPr/>
                    <a:lstStyle/>
                    <a:p>
                      <a:pPr rtl="0">
                        <a:buNone/>
                      </a:pPr>
                      <a:r>
                        <a:rPr lang="en-IN" sz="2100" b="1" dirty="0">
                          <a:solidFill>
                            <a:srgbClr val="1F1F1F"/>
                          </a:solidFill>
                          <a:effectLst/>
                          <a:latin typeface="Google Sans Text"/>
                        </a:rPr>
                        <a:t>Comparison Feature</a:t>
                      </a:r>
                      <a:endParaRPr lang="en-IN" sz="2100" dirty="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Traditional Clinical Care</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Basic Glucose Apps</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Standard Telehealth</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Wearable Sensors (CGM)</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Our Solution</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extLst>
                  <a:ext uri="{0D108BD9-81ED-4DB2-BD59-A6C34878D82A}">
                    <a16:rowId xmlns:a16="http://schemas.microsoft.com/office/drawing/2014/main" val="2032544832"/>
                  </a:ext>
                </a:extLst>
              </a:tr>
              <a:tr h="1007927">
                <a:tc>
                  <a:txBody>
                    <a:bodyPr/>
                    <a:lstStyle/>
                    <a:p>
                      <a:pPr rtl="0">
                        <a:buNone/>
                      </a:pPr>
                      <a:r>
                        <a:rPr lang="en-IN" sz="2100" b="1">
                          <a:solidFill>
                            <a:srgbClr val="1F1F1F"/>
                          </a:solidFill>
                          <a:effectLst/>
                          <a:latin typeface="Google Sans Text"/>
                        </a:rPr>
                        <a:t>Real-Time Data Sync</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dirty="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extLst>
                  <a:ext uri="{0D108BD9-81ED-4DB2-BD59-A6C34878D82A}">
                    <a16:rowId xmlns:a16="http://schemas.microsoft.com/office/drawing/2014/main" val="2148993454"/>
                  </a:ext>
                </a:extLst>
              </a:tr>
              <a:tr h="1007927">
                <a:tc>
                  <a:txBody>
                    <a:bodyPr/>
                    <a:lstStyle/>
                    <a:p>
                      <a:pPr rtl="0">
                        <a:buNone/>
                      </a:pPr>
                      <a:r>
                        <a:rPr lang="en-IN" sz="2100" b="1">
                          <a:solidFill>
                            <a:srgbClr val="1F1F1F"/>
                          </a:solidFill>
                          <a:effectLst/>
                          <a:latin typeface="Google Sans Text"/>
                        </a:rPr>
                        <a:t>Automated Clinical Triage</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dirty="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extLst>
                  <a:ext uri="{0D108BD9-81ED-4DB2-BD59-A6C34878D82A}">
                    <a16:rowId xmlns:a16="http://schemas.microsoft.com/office/drawing/2014/main" val="3948161688"/>
                  </a:ext>
                </a:extLst>
              </a:tr>
              <a:tr h="1007927">
                <a:tc>
                  <a:txBody>
                    <a:bodyPr/>
                    <a:lstStyle/>
                    <a:p>
                      <a:pPr rtl="0">
                        <a:buNone/>
                      </a:pPr>
                      <a:r>
                        <a:rPr lang="en-IN" sz="2100" b="1">
                          <a:solidFill>
                            <a:srgbClr val="1F1F1F"/>
                          </a:solidFill>
                          <a:effectLst/>
                          <a:latin typeface="Google Sans Text"/>
                        </a:rPr>
                        <a:t>Early Risk Prediction</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dirty="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dirty="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extLst>
                  <a:ext uri="{0D108BD9-81ED-4DB2-BD59-A6C34878D82A}">
                    <a16:rowId xmlns:a16="http://schemas.microsoft.com/office/drawing/2014/main" val="442818212"/>
                  </a:ext>
                </a:extLst>
              </a:tr>
              <a:tr h="1007927">
                <a:tc>
                  <a:txBody>
                    <a:bodyPr/>
                    <a:lstStyle/>
                    <a:p>
                      <a:pPr rtl="0">
                        <a:buNone/>
                      </a:pPr>
                      <a:r>
                        <a:rPr lang="en-IN" sz="2100" b="1">
                          <a:solidFill>
                            <a:srgbClr val="1F1F1F"/>
                          </a:solidFill>
                          <a:effectLst/>
                          <a:latin typeface="Google Sans Text"/>
                        </a:rPr>
                        <a:t>Remote Patient Monitoring</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dirty="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extLst>
                  <a:ext uri="{0D108BD9-81ED-4DB2-BD59-A6C34878D82A}">
                    <a16:rowId xmlns:a16="http://schemas.microsoft.com/office/drawing/2014/main" val="1145179174"/>
                  </a:ext>
                </a:extLst>
              </a:tr>
              <a:tr h="1007927">
                <a:tc>
                  <a:txBody>
                    <a:bodyPr/>
                    <a:lstStyle/>
                    <a:p>
                      <a:pPr rtl="0">
                        <a:buNone/>
                      </a:pPr>
                      <a:r>
                        <a:rPr lang="en-IN" sz="2100" b="1">
                          <a:solidFill>
                            <a:srgbClr val="1F1F1F"/>
                          </a:solidFill>
                          <a:effectLst/>
                          <a:latin typeface="Google Sans Text"/>
                        </a:rPr>
                        <a:t>Postpartum Follow-up</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dirty="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a:solidFill>
                            <a:srgbClr val="1F1F1F"/>
                          </a:solidFill>
                          <a:effectLst/>
                          <a:latin typeface="Google Sans Text"/>
                        </a:rPr>
                        <a:t>✅</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extLst>
                  <a:ext uri="{0D108BD9-81ED-4DB2-BD59-A6C34878D82A}">
                    <a16:rowId xmlns:a16="http://schemas.microsoft.com/office/drawing/2014/main" val="2577266451"/>
                  </a:ext>
                </a:extLst>
              </a:tr>
              <a:tr h="1007927">
                <a:tc>
                  <a:txBody>
                    <a:bodyPr/>
                    <a:lstStyle/>
                    <a:p>
                      <a:pPr rtl="0">
                        <a:buNone/>
                      </a:pPr>
                      <a:r>
                        <a:rPr lang="en-IN" sz="2100" b="1">
                          <a:solidFill>
                            <a:srgbClr val="1F1F1F"/>
                          </a:solidFill>
                          <a:effectLst/>
                          <a:latin typeface="Google Sans Text"/>
                        </a:rPr>
                        <a:t>Low-Cost Accessibility</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dirty="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dirty="0">
                          <a:solidFill>
                            <a:srgbClr val="1F1F1F"/>
                          </a:solidFill>
                          <a:effectLst/>
                          <a:latin typeface="Google Sans Text"/>
                        </a:rPr>
                        <a:t>✅</a:t>
                      </a:r>
                      <a:endParaRPr lang="en-IN" sz="2100" dirty="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extLst>
                  <a:ext uri="{0D108BD9-81ED-4DB2-BD59-A6C34878D82A}">
                    <a16:rowId xmlns:a16="http://schemas.microsoft.com/office/drawing/2014/main" val="2208288309"/>
                  </a:ext>
                </a:extLst>
              </a:tr>
              <a:tr h="1007927">
                <a:tc>
                  <a:txBody>
                    <a:bodyPr/>
                    <a:lstStyle/>
                    <a:p>
                      <a:pPr rtl="0">
                        <a:buNone/>
                      </a:pPr>
                      <a:r>
                        <a:rPr lang="en-IN" sz="2100" b="1">
                          <a:solidFill>
                            <a:srgbClr val="1F1F1F"/>
                          </a:solidFill>
                          <a:effectLst/>
                          <a:latin typeface="Google Sans Text"/>
                        </a:rPr>
                        <a:t>Unified System for Clinics</a:t>
                      </a:r>
                      <a:endParaRPr lang="en-IN" sz="210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a:solidFill>
                            <a:srgbClr val="1F1F1F"/>
                          </a:solidFill>
                          <a:effectLst/>
                          <a:latin typeface="Google Sans Text"/>
                        </a:rPr>
                        <a:t>❌</a:t>
                      </a: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tc>
                  <a:txBody>
                    <a:bodyPr/>
                    <a:lstStyle/>
                    <a:p>
                      <a:pPr rtl="0">
                        <a:buNone/>
                      </a:pPr>
                      <a:r>
                        <a:rPr lang="en-IN" sz="2100" b="1" dirty="0">
                          <a:solidFill>
                            <a:srgbClr val="1F1F1F"/>
                          </a:solidFill>
                          <a:effectLst/>
                          <a:latin typeface="Google Sans Text"/>
                        </a:rPr>
                        <a:t>✅</a:t>
                      </a:r>
                      <a:endParaRPr lang="en-IN" sz="2100" dirty="0">
                        <a:solidFill>
                          <a:srgbClr val="1F1F1F"/>
                        </a:solidFill>
                        <a:effectLst/>
                        <a:latin typeface="Google Sans Text"/>
                      </a:endParaRPr>
                    </a:p>
                  </a:txBody>
                  <a:tcPr marL="71341" marR="71341" marT="47561" marB="4756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noFill/>
                  </a:tcPr>
                </a:tc>
                <a:extLst>
                  <a:ext uri="{0D108BD9-81ED-4DB2-BD59-A6C34878D82A}">
                    <a16:rowId xmlns:a16="http://schemas.microsoft.com/office/drawing/2014/main" val="14787914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600" y="460372"/>
            <a:ext cx="2811601" cy="1104148"/>
          </a:xfrm>
          <a:prstGeom prst="rect">
            <a:avLst/>
          </a:prstGeom>
        </p:spPr>
        <p:txBody>
          <a:bodyPr wrap="square" lIns="0" tIns="0" rIns="0" bIns="0" rtlCol="0" anchor="t">
            <a:spAutoFit/>
          </a:bodyPr>
          <a:lstStyle/>
          <a:p>
            <a:pPr algn="l">
              <a:lnSpc>
                <a:spcPts val="8640"/>
              </a:lnSpc>
            </a:pPr>
            <a:r>
              <a:rPr lang="en-US" sz="7200" dirty="0" err="1">
                <a:solidFill>
                  <a:srgbClr val="000000"/>
                </a:solidFill>
                <a:latin typeface="Bebas Neue"/>
                <a:ea typeface="Bebas Neue"/>
                <a:cs typeface="Times New Roman" panose="02020603050405020304" pitchFamily="18" charset="0"/>
                <a:sym typeface="Bebas Neue"/>
              </a:rPr>
              <a:t>thE</a:t>
            </a:r>
            <a:r>
              <a:rPr lang="en-US" sz="7200" dirty="0">
                <a:solidFill>
                  <a:srgbClr val="000000"/>
                </a:solidFill>
                <a:latin typeface="Bebas Neue"/>
                <a:ea typeface="Bebas Neue"/>
                <a:cs typeface="Times New Roman" panose="02020603050405020304" pitchFamily="18" charset="0"/>
                <a:sym typeface="Bebas Neue"/>
              </a:rPr>
              <a:t> TEAM</a:t>
            </a:r>
          </a:p>
        </p:txBody>
      </p:sp>
      <p:grpSp>
        <p:nvGrpSpPr>
          <p:cNvPr id="57" name="Group 56">
            <a:extLst>
              <a:ext uri="{FF2B5EF4-FFF2-40B4-BE49-F238E27FC236}">
                <a16:creationId xmlns:a16="http://schemas.microsoft.com/office/drawing/2014/main" id="{5C522B3A-4732-5CA0-41BB-300715EAD2D0}"/>
              </a:ext>
            </a:extLst>
          </p:cNvPr>
          <p:cNvGrpSpPr/>
          <p:nvPr/>
        </p:nvGrpSpPr>
        <p:grpSpPr>
          <a:xfrm>
            <a:off x="533400" y="2050406"/>
            <a:ext cx="3658457" cy="3931294"/>
            <a:chOff x="987395" y="2251241"/>
            <a:chExt cx="3658457" cy="3931294"/>
          </a:xfrm>
        </p:grpSpPr>
        <p:sp>
          <p:nvSpPr>
            <p:cNvPr id="4" name="TextBox 4"/>
            <p:cNvSpPr txBox="1"/>
            <p:nvPr/>
          </p:nvSpPr>
          <p:spPr>
            <a:xfrm>
              <a:off x="987395" y="5095676"/>
              <a:ext cx="3658457" cy="399148"/>
            </a:xfrm>
            <a:prstGeom prst="rect">
              <a:avLst/>
            </a:prstGeom>
          </p:spPr>
          <p:txBody>
            <a:bodyPr wrap="square" lIns="0" tIns="0" rIns="0" bIns="0" rtlCol="0" anchor="t">
              <a:spAutoFit/>
            </a:bodyPr>
            <a:lstStyle/>
            <a:p>
              <a:pPr algn="ctr">
                <a:lnSpc>
                  <a:spcPts val="3359"/>
                </a:lnSpc>
              </a:pPr>
              <a:r>
                <a:rPr lang="en-US" sz="2400" b="1" dirty="0">
                  <a:solidFill>
                    <a:srgbClr val="000000"/>
                  </a:solidFill>
                  <a:latin typeface="Times New Roman" panose="02020603050405020304" pitchFamily="18" charset="0"/>
                  <a:ea typeface="Arimo"/>
                  <a:cs typeface="Times New Roman" panose="02020603050405020304" pitchFamily="18" charset="0"/>
                  <a:sym typeface="Arimo"/>
                </a:rPr>
                <a:t>Uttej Moturu</a:t>
              </a:r>
              <a:endParaRPr lang="en-US" sz="2000" dirty="0">
                <a:latin typeface="Times New Roman" panose="02020603050405020304" pitchFamily="18" charset="0"/>
                <a:ea typeface="Arimo"/>
                <a:cs typeface="Times New Roman" panose="02020603050405020304" pitchFamily="18" charset="0"/>
                <a:sym typeface="Arimo"/>
              </a:endParaRPr>
            </a:p>
          </p:txBody>
        </p:sp>
        <p:grpSp>
          <p:nvGrpSpPr>
            <p:cNvPr id="5" name="Group 5"/>
            <p:cNvGrpSpPr/>
            <p:nvPr/>
          </p:nvGrpSpPr>
          <p:grpSpPr>
            <a:xfrm>
              <a:off x="1811585" y="5680654"/>
              <a:ext cx="2010076" cy="501881"/>
              <a:chOff x="0" y="-19051"/>
              <a:chExt cx="2101596" cy="614249"/>
            </a:xfrm>
          </p:grpSpPr>
          <p:sp>
            <p:nvSpPr>
              <p:cNvPr id="6" name="Freeform 6"/>
              <p:cNvSpPr/>
              <p:nvPr/>
            </p:nvSpPr>
            <p:spPr>
              <a:xfrm>
                <a:off x="0" y="0"/>
                <a:ext cx="2101596" cy="595122"/>
              </a:xfrm>
              <a:custGeom>
                <a:avLst/>
                <a:gdLst/>
                <a:ahLst/>
                <a:cxnLst/>
                <a:rect l="l" t="t" r="r" b="b"/>
                <a:pathLst>
                  <a:path w="2101596" h="595122">
                    <a:moveTo>
                      <a:pt x="0" y="99187"/>
                    </a:moveTo>
                    <a:cubicBezTo>
                      <a:pt x="0" y="44450"/>
                      <a:pt x="44450" y="0"/>
                      <a:pt x="99187" y="0"/>
                    </a:cubicBezTo>
                    <a:lnTo>
                      <a:pt x="2002409" y="0"/>
                    </a:lnTo>
                    <a:cubicBezTo>
                      <a:pt x="2057146" y="0"/>
                      <a:pt x="2101596" y="44450"/>
                      <a:pt x="2101596" y="99187"/>
                    </a:cubicBezTo>
                    <a:lnTo>
                      <a:pt x="2101596" y="495935"/>
                    </a:lnTo>
                    <a:cubicBezTo>
                      <a:pt x="2101596" y="550672"/>
                      <a:pt x="2057146" y="595122"/>
                      <a:pt x="2002409" y="595122"/>
                    </a:cubicBezTo>
                    <a:lnTo>
                      <a:pt x="99187" y="595122"/>
                    </a:lnTo>
                    <a:cubicBezTo>
                      <a:pt x="44450" y="595249"/>
                      <a:pt x="0" y="550799"/>
                      <a:pt x="0" y="495935"/>
                    </a:cubicBezTo>
                    <a:close/>
                  </a:path>
                </a:pathLst>
              </a:custGeom>
              <a:solidFill>
                <a:srgbClr val="34A853"/>
              </a:solidFill>
              <a:ln w="12700">
                <a:solidFill>
                  <a:srgbClr val="000000"/>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7" name="TextBox 7"/>
              <p:cNvSpPr txBox="1"/>
              <p:nvPr/>
            </p:nvSpPr>
            <p:spPr>
              <a:xfrm>
                <a:off x="0" y="-19051"/>
                <a:ext cx="2101596" cy="614249"/>
              </a:xfrm>
              <a:prstGeom prst="rect">
                <a:avLst/>
              </a:prstGeom>
            </p:spPr>
            <p:txBody>
              <a:bodyPr lIns="50800" tIns="50800" rIns="50800" bIns="50800" rtlCol="0" anchor="ctr"/>
              <a:lstStyle/>
              <a:p>
                <a:pPr algn="ctr">
                  <a:lnSpc>
                    <a:spcPts val="1920"/>
                  </a:lnSpc>
                </a:pPr>
                <a:r>
                  <a:rPr lang="en-US" sz="1900" b="1" dirty="0">
                    <a:solidFill>
                      <a:srgbClr val="FFFFFF"/>
                    </a:solidFill>
                    <a:latin typeface="Times New Roman" panose="02020603050405020304" pitchFamily="18" charset="0"/>
                    <a:ea typeface="Arimo"/>
                    <a:cs typeface="Times New Roman" panose="02020603050405020304" pitchFamily="18" charset="0"/>
                    <a:sym typeface="Arimo"/>
                  </a:rPr>
                  <a:t>Team Leader</a:t>
                </a:r>
              </a:p>
            </p:txBody>
          </p:sp>
        </p:grpSp>
        <p:pic>
          <p:nvPicPr>
            <p:cNvPr id="39" name="Picture 38">
              <a:extLst>
                <a:ext uri="{FF2B5EF4-FFF2-40B4-BE49-F238E27FC236}">
                  <a16:creationId xmlns:a16="http://schemas.microsoft.com/office/drawing/2014/main" id="{9195A8CA-B1CD-E5BB-27F5-032669472A14}"/>
                </a:ext>
              </a:extLst>
            </p:cNvPr>
            <p:cNvPicPr>
              <a:picLocks noChangeAspect="1"/>
            </p:cNvPicPr>
            <p:nvPr/>
          </p:nvPicPr>
          <p:blipFill>
            <a:blip r:embed="rId2" cstate="print">
              <a:extLst>
                <a:ext uri="{28A0092B-C50C-407E-A947-70E740481C1C}">
                  <a14:useLocalDpi xmlns:a14="http://schemas.microsoft.com/office/drawing/2010/main" val="0"/>
                </a:ext>
              </a:extLst>
            </a:blip>
            <a:srcRect l="25325" t="16724" r="31488" b="20613"/>
            <a:stretch>
              <a:fillRect/>
            </a:stretch>
          </p:blipFill>
          <p:spPr>
            <a:xfrm>
              <a:off x="1410827" y="2251241"/>
              <a:ext cx="2811600" cy="265784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grpSp>
        <p:nvGrpSpPr>
          <p:cNvPr id="71" name="Group 70">
            <a:extLst>
              <a:ext uri="{FF2B5EF4-FFF2-40B4-BE49-F238E27FC236}">
                <a16:creationId xmlns:a16="http://schemas.microsoft.com/office/drawing/2014/main" id="{2D2580A7-4371-E174-9F83-880DC99BC4FA}"/>
              </a:ext>
            </a:extLst>
          </p:cNvPr>
          <p:cNvGrpSpPr/>
          <p:nvPr/>
        </p:nvGrpSpPr>
        <p:grpSpPr>
          <a:xfrm>
            <a:off x="8884316" y="1790700"/>
            <a:ext cx="4847988" cy="4128618"/>
            <a:chOff x="8884316" y="2053854"/>
            <a:chExt cx="4847988" cy="4128618"/>
          </a:xfrm>
        </p:grpSpPr>
        <p:sp>
          <p:nvSpPr>
            <p:cNvPr id="34" name="TextBox 4">
              <a:extLst>
                <a:ext uri="{FF2B5EF4-FFF2-40B4-BE49-F238E27FC236}">
                  <a16:creationId xmlns:a16="http://schemas.microsoft.com/office/drawing/2014/main" id="{4E9B1465-296F-B7DE-3C03-1E794D2104D3}"/>
                </a:ext>
              </a:extLst>
            </p:cNvPr>
            <p:cNvSpPr txBox="1"/>
            <p:nvPr/>
          </p:nvSpPr>
          <p:spPr>
            <a:xfrm>
              <a:off x="8884316" y="5089785"/>
              <a:ext cx="4847988" cy="399148"/>
            </a:xfrm>
            <a:prstGeom prst="rect">
              <a:avLst/>
            </a:prstGeom>
          </p:spPr>
          <p:txBody>
            <a:bodyPr wrap="square" lIns="0" tIns="0" rIns="0" bIns="0" rtlCol="0" anchor="t">
              <a:spAutoFit/>
            </a:bodyPr>
            <a:lstStyle/>
            <a:p>
              <a:pPr algn="ctr">
                <a:lnSpc>
                  <a:spcPts val="3359"/>
                </a:lnSpc>
              </a:pPr>
              <a:r>
                <a:rPr lang="en-US" sz="2400" b="1" dirty="0">
                  <a:latin typeface="Times New Roman" panose="02020603050405020304" pitchFamily="18" charset="0"/>
                  <a:ea typeface="Arimo"/>
                  <a:cs typeface="Times New Roman" panose="02020603050405020304" pitchFamily="18" charset="0"/>
                  <a:sym typeface="Arimo"/>
                </a:rPr>
                <a:t>Agraharapu Haripriya</a:t>
              </a:r>
            </a:p>
          </p:txBody>
        </p:sp>
        <p:grpSp>
          <p:nvGrpSpPr>
            <p:cNvPr id="35" name="Group 5">
              <a:extLst>
                <a:ext uri="{FF2B5EF4-FFF2-40B4-BE49-F238E27FC236}">
                  <a16:creationId xmlns:a16="http://schemas.microsoft.com/office/drawing/2014/main" id="{459FF4A8-F039-98E1-FDCC-EA34C120C1C6}"/>
                </a:ext>
              </a:extLst>
            </p:cNvPr>
            <p:cNvGrpSpPr/>
            <p:nvPr/>
          </p:nvGrpSpPr>
          <p:grpSpPr>
            <a:xfrm>
              <a:off x="10327625" y="5673837"/>
              <a:ext cx="2193898" cy="508635"/>
              <a:chOff x="0" y="0"/>
              <a:chExt cx="2101596" cy="595198"/>
            </a:xfrm>
          </p:grpSpPr>
          <p:sp>
            <p:nvSpPr>
              <p:cNvPr id="36" name="Freeform 6">
                <a:extLst>
                  <a:ext uri="{FF2B5EF4-FFF2-40B4-BE49-F238E27FC236}">
                    <a16:creationId xmlns:a16="http://schemas.microsoft.com/office/drawing/2014/main" id="{6F4DB775-5319-7AA4-0DFF-343EBE863611}"/>
                  </a:ext>
                </a:extLst>
              </p:cNvPr>
              <p:cNvSpPr/>
              <p:nvPr/>
            </p:nvSpPr>
            <p:spPr>
              <a:xfrm>
                <a:off x="0" y="0"/>
                <a:ext cx="2101596" cy="595122"/>
              </a:xfrm>
              <a:custGeom>
                <a:avLst/>
                <a:gdLst/>
                <a:ahLst/>
                <a:cxnLst/>
                <a:rect l="l" t="t" r="r" b="b"/>
                <a:pathLst>
                  <a:path w="2101596" h="595122">
                    <a:moveTo>
                      <a:pt x="0" y="99187"/>
                    </a:moveTo>
                    <a:cubicBezTo>
                      <a:pt x="0" y="44450"/>
                      <a:pt x="44450" y="0"/>
                      <a:pt x="99187" y="0"/>
                    </a:cubicBezTo>
                    <a:lnTo>
                      <a:pt x="2002409" y="0"/>
                    </a:lnTo>
                    <a:cubicBezTo>
                      <a:pt x="2057146" y="0"/>
                      <a:pt x="2101596" y="44450"/>
                      <a:pt x="2101596" y="99187"/>
                    </a:cubicBezTo>
                    <a:lnTo>
                      <a:pt x="2101596" y="495935"/>
                    </a:lnTo>
                    <a:cubicBezTo>
                      <a:pt x="2101596" y="550672"/>
                      <a:pt x="2057146" y="595122"/>
                      <a:pt x="2002409" y="595122"/>
                    </a:cubicBezTo>
                    <a:lnTo>
                      <a:pt x="99187" y="595122"/>
                    </a:lnTo>
                    <a:cubicBezTo>
                      <a:pt x="44450" y="595249"/>
                      <a:pt x="0" y="550799"/>
                      <a:pt x="0" y="495935"/>
                    </a:cubicBezTo>
                    <a:close/>
                  </a:path>
                </a:pathLst>
              </a:custGeom>
              <a:solidFill>
                <a:srgbClr val="34A853"/>
              </a:solidFill>
              <a:ln w="12700">
                <a:solidFill>
                  <a:srgbClr val="000000"/>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37" name="TextBox 7">
                <a:extLst>
                  <a:ext uri="{FF2B5EF4-FFF2-40B4-BE49-F238E27FC236}">
                    <a16:creationId xmlns:a16="http://schemas.microsoft.com/office/drawing/2014/main" id="{F1DE7050-8C6A-44AC-EB66-A33DB71FC472}"/>
                  </a:ext>
                </a:extLst>
              </p:cNvPr>
              <p:cNvSpPr txBox="1"/>
              <p:nvPr/>
            </p:nvSpPr>
            <p:spPr>
              <a:xfrm>
                <a:off x="0" y="-19050"/>
                <a:ext cx="2101596" cy="614248"/>
              </a:xfrm>
              <a:prstGeom prst="rect">
                <a:avLst/>
              </a:prstGeom>
            </p:spPr>
            <p:txBody>
              <a:bodyPr lIns="50800" tIns="50800" rIns="50800" bIns="50800" rtlCol="0" anchor="ctr"/>
              <a:lstStyle/>
              <a:p>
                <a:pPr algn="ctr">
                  <a:lnSpc>
                    <a:spcPts val="1920"/>
                  </a:lnSpc>
                </a:pPr>
                <a:r>
                  <a:rPr lang="en-US" sz="1900" b="1" dirty="0">
                    <a:solidFill>
                      <a:srgbClr val="FFFFFF"/>
                    </a:solidFill>
                    <a:latin typeface="Times New Roman" panose="02020603050405020304" pitchFamily="18" charset="0"/>
                    <a:ea typeface="Arimo"/>
                    <a:cs typeface="Times New Roman" panose="02020603050405020304" pitchFamily="18" charset="0"/>
                    <a:sym typeface="Arimo"/>
                  </a:rPr>
                  <a:t>UI Developer</a:t>
                </a:r>
              </a:p>
            </p:txBody>
          </p:sp>
        </p:grpSp>
        <p:pic>
          <p:nvPicPr>
            <p:cNvPr id="47" name="Picture 46">
              <a:extLst>
                <a:ext uri="{FF2B5EF4-FFF2-40B4-BE49-F238E27FC236}">
                  <a16:creationId xmlns:a16="http://schemas.microsoft.com/office/drawing/2014/main" id="{883D58F5-0A50-0842-B597-1D6BE2F2B480}"/>
                </a:ext>
              </a:extLst>
            </p:cNvPr>
            <p:cNvPicPr>
              <a:picLocks noChangeAspect="1"/>
            </p:cNvPicPr>
            <p:nvPr/>
          </p:nvPicPr>
          <p:blipFill>
            <a:blip r:embed="rId3">
              <a:extLst>
                <a:ext uri="{28A0092B-C50C-407E-A947-70E740481C1C}">
                  <a14:useLocalDpi xmlns:a14="http://schemas.microsoft.com/office/drawing/2010/main" val="0"/>
                </a:ext>
              </a:extLst>
            </a:blip>
            <a:srcRect l="38492" t="18889" r="26370" b="51481"/>
            <a:stretch>
              <a:fillRect/>
            </a:stretch>
          </p:blipFill>
          <p:spPr>
            <a:xfrm>
              <a:off x="9902512" y="2053854"/>
              <a:ext cx="2811600" cy="281582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grpSp>
        <p:nvGrpSpPr>
          <p:cNvPr id="72" name="Group 71">
            <a:extLst>
              <a:ext uri="{FF2B5EF4-FFF2-40B4-BE49-F238E27FC236}">
                <a16:creationId xmlns:a16="http://schemas.microsoft.com/office/drawing/2014/main" id="{76A32C14-9676-0FA9-D2F1-5689DBC99FE9}"/>
              </a:ext>
            </a:extLst>
          </p:cNvPr>
          <p:cNvGrpSpPr/>
          <p:nvPr/>
        </p:nvGrpSpPr>
        <p:grpSpPr>
          <a:xfrm>
            <a:off x="13487400" y="1714500"/>
            <a:ext cx="4028123" cy="4239308"/>
            <a:chOff x="13543157" y="1943100"/>
            <a:chExt cx="4028123" cy="4239308"/>
          </a:xfrm>
        </p:grpSpPr>
        <p:sp>
          <p:nvSpPr>
            <p:cNvPr id="29" name="TextBox 4">
              <a:extLst>
                <a:ext uri="{FF2B5EF4-FFF2-40B4-BE49-F238E27FC236}">
                  <a16:creationId xmlns:a16="http://schemas.microsoft.com/office/drawing/2014/main" id="{3ADEA9DA-8AE0-DB2F-946E-7EC17BBEE970}"/>
                </a:ext>
              </a:extLst>
            </p:cNvPr>
            <p:cNvSpPr txBox="1"/>
            <p:nvPr/>
          </p:nvSpPr>
          <p:spPr>
            <a:xfrm>
              <a:off x="13543157" y="5089785"/>
              <a:ext cx="4028123" cy="399148"/>
            </a:xfrm>
            <a:prstGeom prst="rect">
              <a:avLst/>
            </a:prstGeom>
          </p:spPr>
          <p:txBody>
            <a:bodyPr wrap="square" lIns="0" tIns="0" rIns="0" bIns="0" rtlCol="0" anchor="t">
              <a:spAutoFit/>
            </a:bodyPr>
            <a:lstStyle/>
            <a:p>
              <a:pPr algn="ctr">
                <a:lnSpc>
                  <a:spcPts val="3359"/>
                </a:lnSpc>
              </a:pPr>
              <a:r>
                <a:rPr lang="en-US" sz="2400" b="1" dirty="0">
                  <a:latin typeface="Times New Roman" panose="02020603050405020304" pitchFamily="18" charset="0"/>
                  <a:ea typeface="Arimo"/>
                  <a:cs typeface="Times New Roman" panose="02020603050405020304" pitchFamily="18" charset="0"/>
                  <a:sym typeface="Arimo"/>
                </a:rPr>
                <a:t>Dasari Tarun Kumar</a:t>
              </a:r>
            </a:p>
          </p:txBody>
        </p:sp>
        <p:pic>
          <p:nvPicPr>
            <p:cNvPr id="49" name="Picture 48">
              <a:extLst>
                <a:ext uri="{FF2B5EF4-FFF2-40B4-BE49-F238E27FC236}">
                  <a16:creationId xmlns:a16="http://schemas.microsoft.com/office/drawing/2014/main" id="{3BBFA309-C66F-E7D9-E8CF-C76C9DDC64B3}"/>
                </a:ext>
              </a:extLst>
            </p:cNvPr>
            <p:cNvPicPr>
              <a:picLocks noChangeAspect="1"/>
            </p:cNvPicPr>
            <p:nvPr/>
          </p:nvPicPr>
          <p:blipFill>
            <a:blip r:embed="rId4" cstate="print">
              <a:extLst>
                <a:ext uri="{28A0092B-C50C-407E-A947-70E740481C1C}">
                  <a14:useLocalDpi xmlns:a14="http://schemas.microsoft.com/office/drawing/2010/main" val="0"/>
                </a:ext>
              </a:extLst>
            </a:blip>
            <a:srcRect l="25309" t="37406" r="22541" b="19631"/>
            <a:stretch>
              <a:fillRect/>
            </a:stretch>
          </p:blipFill>
          <p:spPr>
            <a:xfrm>
              <a:off x="14151419" y="1943100"/>
              <a:ext cx="2811600" cy="282588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nvGrpSpPr>
            <p:cNvPr id="50" name="Group 5">
              <a:extLst>
                <a:ext uri="{FF2B5EF4-FFF2-40B4-BE49-F238E27FC236}">
                  <a16:creationId xmlns:a16="http://schemas.microsoft.com/office/drawing/2014/main" id="{5027279E-C627-4291-74AA-BC31EB0DF902}"/>
                </a:ext>
              </a:extLst>
            </p:cNvPr>
            <p:cNvGrpSpPr/>
            <p:nvPr/>
          </p:nvGrpSpPr>
          <p:grpSpPr>
            <a:xfrm>
              <a:off x="14151420" y="5605782"/>
              <a:ext cx="2724508" cy="576626"/>
              <a:chOff x="0" y="-19051"/>
              <a:chExt cx="2101596" cy="614249"/>
            </a:xfrm>
          </p:grpSpPr>
          <p:sp>
            <p:nvSpPr>
              <p:cNvPr id="51" name="Freeform 6">
                <a:extLst>
                  <a:ext uri="{FF2B5EF4-FFF2-40B4-BE49-F238E27FC236}">
                    <a16:creationId xmlns:a16="http://schemas.microsoft.com/office/drawing/2014/main" id="{3D237950-5A28-70BA-5A9A-4B76EDD5E968}"/>
                  </a:ext>
                </a:extLst>
              </p:cNvPr>
              <p:cNvSpPr/>
              <p:nvPr/>
            </p:nvSpPr>
            <p:spPr>
              <a:xfrm>
                <a:off x="0" y="0"/>
                <a:ext cx="2101596" cy="595122"/>
              </a:xfrm>
              <a:custGeom>
                <a:avLst/>
                <a:gdLst/>
                <a:ahLst/>
                <a:cxnLst/>
                <a:rect l="l" t="t" r="r" b="b"/>
                <a:pathLst>
                  <a:path w="2101596" h="595122">
                    <a:moveTo>
                      <a:pt x="0" y="99187"/>
                    </a:moveTo>
                    <a:cubicBezTo>
                      <a:pt x="0" y="44450"/>
                      <a:pt x="44450" y="0"/>
                      <a:pt x="99187" y="0"/>
                    </a:cubicBezTo>
                    <a:lnTo>
                      <a:pt x="2002409" y="0"/>
                    </a:lnTo>
                    <a:cubicBezTo>
                      <a:pt x="2057146" y="0"/>
                      <a:pt x="2101596" y="44450"/>
                      <a:pt x="2101596" y="99187"/>
                    </a:cubicBezTo>
                    <a:lnTo>
                      <a:pt x="2101596" y="495935"/>
                    </a:lnTo>
                    <a:cubicBezTo>
                      <a:pt x="2101596" y="550672"/>
                      <a:pt x="2057146" y="595122"/>
                      <a:pt x="2002409" y="595122"/>
                    </a:cubicBezTo>
                    <a:lnTo>
                      <a:pt x="99187" y="595122"/>
                    </a:lnTo>
                    <a:cubicBezTo>
                      <a:pt x="44450" y="595249"/>
                      <a:pt x="0" y="550799"/>
                      <a:pt x="0" y="495935"/>
                    </a:cubicBezTo>
                    <a:close/>
                  </a:path>
                </a:pathLst>
              </a:custGeom>
              <a:solidFill>
                <a:srgbClr val="34A853"/>
              </a:solidFill>
              <a:ln w="12700">
                <a:solidFill>
                  <a:srgbClr val="000000"/>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2" name="TextBox 7">
                <a:extLst>
                  <a:ext uri="{FF2B5EF4-FFF2-40B4-BE49-F238E27FC236}">
                    <a16:creationId xmlns:a16="http://schemas.microsoft.com/office/drawing/2014/main" id="{4DCCE88E-2B27-1AD9-B909-286B0E8648BA}"/>
                  </a:ext>
                </a:extLst>
              </p:cNvPr>
              <p:cNvSpPr txBox="1"/>
              <p:nvPr/>
            </p:nvSpPr>
            <p:spPr>
              <a:xfrm>
                <a:off x="0" y="-19051"/>
                <a:ext cx="2101596" cy="614249"/>
              </a:xfrm>
              <a:prstGeom prst="rect">
                <a:avLst/>
              </a:prstGeom>
            </p:spPr>
            <p:txBody>
              <a:bodyPr lIns="50800" tIns="50800" rIns="50800" bIns="50800" rtlCol="0" anchor="ctr"/>
              <a:lstStyle/>
              <a:p>
                <a:pPr algn="ctr">
                  <a:lnSpc>
                    <a:spcPts val="1920"/>
                  </a:lnSpc>
                </a:pPr>
                <a:r>
                  <a:rPr lang="en-US" sz="1900" b="1" dirty="0">
                    <a:solidFill>
                      <a:srgbClr val="FFFFFF"/>
                    </a:solidFill>
                    <a:latin typeface="Times New Roman" panose="02020603050405020304" pitchFamily="18" charset="0"/>
                    <a:ea typeface="Arimo"/>
                    <a:cs typeface="Times New Roman" panose="02020603050405020304" pitchFamily="18" charset="0"/>
                    <a:sym typeface="Arimo"/>
                  </a:rPr>
                  <a:t>Literature Reviewer</a:t>
                </a:r>
              </a:p>
            </p:txBody>
          </p:sp>
        </p:grpSp>
      </p:grpSp>
      <p:pic>
        <p:nvPicPr>
          <p:cNvPr id="64" name="Picture 63">
            <a:extLst>
              <a:ext uri="{FF2B5EF4-FFF2-40B4-BE49-F238E27FC236}">
                <a16:creationId xmlns:a16="http://schemas.microsoft.com/office/drawing/2014/main" id="{83D4ACE9-CEDD-A858-BBF6-843946344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04810">
            <a:off x="5507182" y="7389090"/>
            <a:ext cx="5629275" cy="4019550"/>
          </a:xfrm>
          <a:prstGeom prst="rect">
            <a:avLst/>
          </a:prstGeom>
        </p:spPr>
      </p:pic>
      <p:sp>
        <p:nvSpPr>
          <p:cNvPr id="65" name="TextBox 64">
            <a:extLst>
              <a:ext uri="{FF2B5EF4-FFF2-40B4-BE49-F238E27FC236}">
                <a16:creationId xmlns:a16="http://schemas.microsoft.com/office/drawing/2014/main" id="{738010B0-5EDD-9306-3AF7-792EFAA9B2F3}"/>
              </a:ext>
            </a:extLst>
          </p:cNvPr>
          <p:cNvSpPr txBox="1"/>
          <p:nvPr/>
        </p:nvSpPr>
        <p:spPr>
          <a:xfrm>
            <a:off x="3463612" y="464811"/>
            <a:ext cx="12877800" cy="923330"/>
          </a:xfrm>
          <a:prstGeom prst="rect">
            <a:avLst/>
          </a:prstGeom>
          <a:noFill/>
        </p:spPr>
        <p:txBody>
          <a:bodyPr wrap="square" rtlCol="0">
            <a:spAutoFit/>
          </a:bodyPr>
          <a:lstStyle/>
          <a:p>
            <a:r>
              <a:rPr lang="en-US" b="1" dirty="0"/>
              <a:t>Team </a:t>
            </a:r>
            <a:r>
              <a:rPr lang="en-US" b="1" dirty="0" err="1"/>
              <a:t>Shudarshana</a:t>
            </a:r>
            <a:r>
              <a:rPr lang="en-US" dirty="0"/>
              <a:t>. Our mission is to combine technical innovation with rigorous research to provide a clear, data-driven vision for diabetes management. Inspired by the precision of the </a:t>
            </a:r>
            <a:r>
              <a:rPr lang="en-US" i="1" dirty="0"/>
              <a:t>Sudarshana</a:t>
            </a:r>
            <a:r>
              <a:rPr lang="en-US" dirty="0"/>
              <a:t>, we cut through complex data to deliver meaningful health solutions and awareness."</a:t>
            </a:r>
            <a:endParaRPr lang="en-IN" dirty="0"/>
          </a:p>
        </p:txBody>
      </p:sp>
      <p:sp>
        <p:nvSpPr>
          <p:cNvPr id="67" name="TextBox 66">
            <a:extLst>
              <a:ext uri="{FF2B5EF4-FFF2-40B4-BE49-F238E27FC236}">
                <a16:creationId xmlns:a16="http://schemas.microsoft.com/office/drawing/2014/main" id="{D1E1C0BD-1516-8F74-C0D9-B361A6D24F48}"/>
              </a:ext>
            </a:extLst>
          </p:cNvPr>
          <p:cNvSpPr txBox="1"/>
          <p:nvPr/>
        </p:nvSpPr>
        <p:spPr>
          <a:xfrm>
            <a:off x="844488" y="6258609"/>
            <a:ext cx="3627977" cy="2031325"/>
          </a:xfrm>
          <a:prstGeom prst="rect">
            <a:avLst/>
          </a:prstGeom>
          <a:noFill/>
        </p:spPr>
        <p:txBody>
          <a:bodyPr wrap="square" rtlCol="0">
            <a:spAutoFit/>
          </a:bodyPr>
          <a:lstStyle/>
          <a:p>
            <a:pPr algn="just"/>
            <a:r>
              <a:rPr lang="en-US" b="1" dirty="0"/>
              <a:t>The Anchor:</a:t>
            </a:r>
            <a:r>
              <a:rPr lang="en-US" dirty="0"/>
              <a:t> Responsible for overall project coordination, timeline management, and ensuring that every team member’s work aligns with the project’s goal of diabetes education and analysis.</a:t>
            </a:r>
            <a:endParaRPr lang="en-IN" dirty="0"/>
          </a:p>
        </p:txBody>
      </p:sp>
      <p:sp>
        <p:nvSpPr>
          <p:cNvPr id="68" name="TextBox 67">
            <a:extLst>
              <a:ext uri="{FF2B5EF4-FFF2-40B4-BE49-F238E27FC236}">
                <a16:creationId xmlns:a16="http://schemas.microsoft.com/office/drawing/2014/main" id="{D1BB0B1D-BB17-3F9D-1A89-935A6AEE4AD0}"/>
              </a:ext>
            </a:extLst>
          </p:cNvPr>
          <p:cNvSpPr txBox="1"/>
          <p:nvPr/>
        </p:nvSpPr>
        <p:spPr>
          <a:xfrm>
            <a:off x="5211223" y="6286500"/>
            <a:ext cx="3627977" cy="2031325"/>
          </a:xfrm>
          <a:prstGeom prst="rect">
            <a:avLst/>
          </a:prstGeom>
          <a:noFill/>
        </p:spPr>
        <p:txBody>
          <a:bodyPr wrap="square" rtlCol="0">
            <a:spAutoFit/>
          </a:bodyPr>
          <a:lstStyle/>
          <a:p>
            <a:pPr algn="just"/>
            <a:r>
              <a:rPr lang="en-US" b="1" dirty="0"/>
              <a:t>The Engine:</a:t>
            </a:r>
            <a:r>
              <a:rPr lang="en-US" dirty="0"/>
              <a:t> manages the technical implementation, including any data processing, algorithmic analysis, or coding required to transform raw health data into usable insights.</a:t>
            </a:r>
            <a:endParaRPr lang="en-IN" dirty="0"/>
          </a:p>
        </p:txBody>
      </p:sp>
      <p:sp>
        <p:nvSpPr>
          <p:cNvPr id="69" name="TextBox 68">
            <a:extLst>
              <a:ext uri="{FF2B5EF4-FFF2-40B4-BE49-F238E27FC236}">
                <a16:creationId xmlns:a16="http://schemas.microsoft.com/office/drawing/2014/main" id="{4793D2D9-AB89-7DE7-860B-A91F0FEA517E}"/>
              </a:ext>
            </a:extLst>
          </p:cNvPr>
          <p:cNvSpPr txBox="1"/>
          <p:nvPr/>
        </p:nvSpPr>
        <p:spPr>
          <a:xfrm>
            <a:off x="9784684" y="6362700"/>
            <a:ext cx="3474116" cy="2308324"/>
          </a:xfrm>
          <a:prstGeom prst="rect">
            <a:avLst/>
          </a:prstGeom>
          <a:noFill/>
        </p:spPr>
        <p:txBody>
          <a:bodyPr wrap="square" rtlCol="0">
            <a:spAutoFit/>
          </a:bodyPr>
          <a:lstStyle/>
          <a:p>
            <a:pPr algn="just"/>
            <a:r>
              <a:rPr lang="en-US" b="1" dirty="0"/>
              <a:t>The Bridge:</a:t>
            </a:r>
            <a:r>
              <a:rPr lang="en-US" dirty="0"/>
              <a:t> Focuses on the "Vision" (Darshana) aspect of our name. She translates complex technical results into a user-friendly and visually engaging interface, making the information accessible to everyone.</a:t>
            </a:r>
            <a:endParaRPr lang="en-IN" dirty="0"/>
          </a:p>
        </p:txBody>
      </p:sp>
      <p:sp>
        <p:nvSpPr>
          <p:cNvPr id="70" name="TextBox 69">
            <a:extLst>
              <a:ext uri="{FF2B5EF4-FFF2-40B4-BE49-F238E27FC236}">
                <a16:creationId xmlns:a16="http://schemas.microsoft.com/office/drawing/2014/main" id="{49115331-DB60-2FEE-5F16-49F1F2FBE02A}"/>
              </a:ext>
            </a:extLst>
          </p:cNvPr>
          <p:cNvSpPr txBox="1"/>
          <p:nvPr/>
        </p:nvSpPr>
        <p:spPr>
          <a:xfrm>
            <a:off x="13868400" y="6340376"/>
            <a:ext cx="3907981" cy="2308324"/>
          </a:xfrm>
          <a:prstGeom prst="rect">
            <a:avLst/>
          </a:prstGeom>
          <a:noFill/>
        </p:spPr>
        <p:txBody>
          <a:bodyPr wrap="square" rtlCol="0">
            <a:spAutoFit/>
          </a:bodyPr>
          <a:lstStyle/>
          <a:p>
            <a:pPr algn="just"/>
            <a:r>
              <a:rPr lang="en-US" b="1" dirty="0"/>
              <a:t>The Foundation:</a:t>
            </a:r>
            <a:r>
              <a:rPr lang="en-US" dirty="0"/>
              <a:t> Conducts deep-dive research into medical journals, news reports, and academic papers. He ensures the project is built on a foundation of verified facts regarding diabetes trends, risks, and management strategies.</a:t>
            </a:r>
            <a:endParaRPr lang="en-IN" dirty="0"/>
          </a:p>
        </p:txBody>
      </p:sp>
      <p:grpSp>
        <p:nvGrpSpPr>
          <p:cNvPr id="75" name="Group 74">
            <a:extLst>
              <a:ext uri="{FF2B5EF4-FFF2-40B4-BE49-F238E27FC236}">
                <a16:creationId xmlns:a16="http://schemas.microsoft.com/office/drawing/2014/main" id="{D793B381-9D3A-F875-6CB9-21B35B3E7D72}"/>
              </a:ext>
            </a:extLst>
          </p:cNvPr>
          <p:cNvGrpSpPr/>
          <p:nvPr/>
        </p:nvGrpSpPr>
        <p:grpSpPr>
          <a:xfrm>
            <a:off x="5005078" y="1954489"/>
            <a:ext cx="4108651" cy="3967521"/>
            <a:chOff x="5005078" y="1954489"/>
            <a:chExt cx="4108651" cy="3967521"/>
          </a:xfrm>
        </p:grpSpPr>
        <p:sp>
          <p:nvSpPr>
            <p:cNvPr id="24" name="TextBox 4">
              <a:extLst>
                <a:ext uri="{FF2B5EF4-FFF2-40B4-BE49-F238E27FC236}">
                  <a16:creationId xmlns:a16="http://schemas.microsoft.com/office/drawing/2014/main" id="{0982FB02-0988-3335-8F0C-35550C709368}"/>
                </a:ext>
              </a:extLst>
            </p:cNvPr>
            <p:cNvSpPr txBox="1"/>
            <p:nvPr/>
          </p:nvSpPr>
          <p:spPr>
            <a:xfrm>
              <a:off x="5005078" y="4829379"/>
              <a:ext cx="4108651" cy="399148"/>
            </a:xfrm>
            <a:prstGeom prst="rect">
              <a:avLst/>
            </a:prstGeom>
          </p:spPr>
          <p:txBody>
            <a:bodyPr wrap="square" lIns="0" tIns="0" rIns="0" bIns="0" rtlCol="0" anchor="t">
              <a:spAutoFit/>
            </a:bodyPr>
            <a:lstStyle/>
            <a:p>
              <a:pPr algn="ctr">
                <a:lnSpc>
                  <a:spcPts val="3359"/>
                </a:lnSpc>
              </a:pPr>
              <a:r>
                <a:rPr lang="en-US" sz="2400" b="1" dirty="0">
                  <a:latin typeface="Times New Roman" panose="02020603050405020304" pitchFamily="18" charset="0"/>
                  <a:ea typeface="Arimo"/>
                  <a:cs typeface="Times New Roman" panose="02020603050405020304" pitchFamily="18" charset="0"/>
                  <a:sym typeface="Arimo"/>
                </a:rPr>
                <a:t>Kasi Viswanath Vegisetti</a:t>
              </a:r>
            </a:p>
          </p:txBody>
        </p:sp>
        <p:grpSp>
          <p:nvGrpSpPr>
            <p:cNvPr id="25" name="Group 5">
              <a:extLst>
                <a:ext uri="{FF2B5EF4-FFF2-40B4-BE49-F238E27FC236}">
                  <a16:creationId xmlns:a16="http://schemas.microsoft.com/office/drawing/2014/main" id="{86DDEEC4-12C2-DF86-BB91-6B5A05B88659}"/>
                </a:ext>
              </a:extLst>
            </p:cNvPr>
            <p:cNvGrpSpPr/>
            <p:nvPr/>
          </p:nvGrpSpPr>
          <p:grpSpPr>
            <a:xfrm>
              <a:off x="5962454" y="5413375"/>
              <a:ext cx="2193898" cy="508635"/>
              <a:chOff x="0" y="-19051"/>
              <a:chExt cx="2101596" cy="614249"/>
            </a:xfrm>
          </p:grpSpPr>
          <p:sp>
            <p:nvSpPr>
              <p:cNvPr id="26" name="Freeform 6">
                <a:extLst>
                  <a:ext uri="{FF2B5EF4-FFF2-40B4-BE49-F238E27FC236}">
                    <a16:creationId xmlns:a16="http://schemas.microsoft.com/office/drawing/2014/main" id="{03502F6E-6919-1DBF-C7FA-1CB74C2FC675}"/>
                  </a:ext>
                </a:extLst>
              </p:cNvPr>
              <p:cNvSpPr/>
              <p:nvPr/>
            </p:nvSpPr>
            <p:spPr>
              <a:xfrm>
                <a:off x="0" y="76"/>
                <a:ext cx="2101596" cy="595122"/>
              </a:xfrm>
              <a:custGeom>
                <a:avLst/>
                <a:gdLst/>
                <a:ahLst/>
                <a:cxnLst/>
                <a:rect l="l" t="t" r="r" b="b"/>
                <a:pathLst>
                  <a:path w="2101596" h="595122">
                    <a:moveTo>
                      <a:pt x="0" y="99187"/>
                    </a:moveTo>
                    <a:cubicBezTo>
                      <a:pt x="0" y="44450"/>
                      <a:pt x="44450" y="0"/>
                      <a:pt x="99187" y="0"/>
                    </a:cubicBezTo>
                    <a:lnTo>
                      <a:pt x="2002409" y="0"/>
                    </a:lnTo>
                    <a:cubicBezTo>
                      <a:pt x="2057146" y="0"/>
                      <a:pt x="2101596" y="44450"/>
                      <a:pt x="2101596" y="99187"/>
                    </a:cubicBezTo>
                    <a:lnTo>
                      <a:pt x="2101596" y="495935"/>
                    </a:lnTo>
                    <a:cubicBezTo>
                      <a:pt x="2101596" y="550672"/>
                      <a:pt x="2057146" y="595122"/>
                      <a:pt x="2002409" y="595122"/>
                    </a:cubicBezTo>
                    <a:lnTo>
                      <a:pt x="99187" y="595122"/>
                    </a:lnTo>
                    <a:cubicBezTo>
                      <a:pt x="44450" y="595249"/>
                      <a:pt x="0" y="550799"/>
                      <a:pt x="0" y="495935"/>
                    </a:cubicBezTo>
                    <a:close/>
                  </a:path>
                </a:pathLst>
              </a:custGeom>
              <a:solidFill>
                <a:srgbClr val="34A853"/>
              </a:solidFill>
              <a:ln w="12700">
                <a:solidFill>
                  <a:srgbClr val="000000"/>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27" name="TextBox 7">
                <a:extLst>
                  <a:ext uri="{FF2B5EF4-FFF2-40B4-BE49-F238E27FC236}">
                    <a16:creationId xmlns:a16="http://schemas.microsoft.com/office/drawing/2014/main" id="{CC371BD6-7476-2BC1-0694-E8D38B41E809}"/>
                  </a:ext>
                </a:extLst>
              </p:cNvPr>
              <p:cNvSpPr txBox="1"/>
              <p:nvPr/>
            </p:nvSpPr>
            <p:spPr>
              <a:xfrm>
                <a:off x="0" y="-19051"/>
                <a:ext cx="2101596" cy="614249"/>
              </a:xfrm>
              <a:prstGeom prst="rect">
                <a:avLst/>
              </a:prstGeom>
            </p:spPr>
            <p:txBody>
              <a:bodyPr lIns="50800" tIns="50800" rIns="50800" bIns="50800" rtlCol="0" anchor="ctr"/>
              <a:lstStyle/>
              <a:p>
                <a:pPr algn="ctr">
                  <a:lnSpc>
                    <a:spcPts val="1920"/>
                  </a:lnSpc>
                </a:pPr>
                <a:r>
                  <a:rPr lang="en-US" sz="1900" b="1" dirty="0">
                    <a:solidFill>
                      <a:srgbClr val="FFFFFF"/>
                    </a:solidFill>
                    <a:latin typeface="Times New Roman" panose="02020603050405020304" pitchFamily="18" charset="0"/>
                    <a:ea typeface="Arimo"/>
                    <a:cs typeface="Times New Roman" panose="02020603050405020304" pitchFamily="18" charset="0"/>
                    <a:sym typeface="Arimo"/>
                  </a:rPr>
                  <a:t>Tech Developer</a:t>
                </a:r>
              </a:p>
            </p:txBody>
          </p:sp>
        </p:grpSp>
        <p:pic>
          <p:nvPicPr>
            <p:cNvPr id="74" name="Picture 73">
              <a:extLst>
                <a:ext uri="{FF2B5EF4-FFF2-40B4-BE49-F238E27FC236}">
                  <a16:creationId xmlns:a16="http://schemas.microsoft.com/office/drawing/2014/main" id="{38DC5D89-7C69-6599-0C77-882F7F049AB2}"/>
                </a:ext>
              </a:extLst>
            </p:cNvPr>
            <p:cNvPicPr>
              <a:picLocks noChangeAspect="1"/>
            </p:cNvPicPr>
            <p:nvPr/>
          </p:nvPicPr>
          <p:blipFill>
            <a:blip r:embed="rId6" cstate="print">
              <a:extLst>
                <a:ext uri="{28A0092B-C50C-407E-A947-70E740481C1C}">
                  <a14:useLocalDpi xmlns:a14="http://schemas.microsoft.com/office/drawing/2010/main" val="0"/>
                </a:ext>
              </a:extLst>
            </a:blip>
            <a:srcRect l="11254" r="7236"/>
            <a:stretch>
              <a:fillRect/>
            </a:stretch>
          </p:blipFill>
          <p:spPr>
            <a:xfrm>
              <a:off x="5614324" y="1954489"/>
              <a:ext cx="2691476" cy="273829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2878" y="312029"/>
            <a:ext cx="6609150" cy="743793"/>
          </a:xfrm>
          <a:prstGeom prst="rect">
            <a:avLst/>
          </a:prstGeom>
        </p:spPr>
        <p:txBody>
          <a:bodyPr lIns="0" tIns="0" rIns="0" bIns="0" rtlCol="0" anchor="t">
            <a:spAutoFit/>
          </a:bodyPr>
          <a:lstStyle/>
          <a:p>
            <a:pPr algn="l">
              <a:lnSpc>
                <a:spcPts val="5759"/>
              </a:lnSpc>
            </a:pPr>
            <a:r>
              <a:rPr lang="en-US" sz="4800" dirty="0">
                <a:solidFill>
                  <a:srgbClr val="000000"/>
                </a:solidFill>
                <a:latin typeface="Bebas Neue"/>
                <a:ea typeface="Bebas Neue"/>
                <a:cs typeface="Bebas Neue"/>
                <a:sym typeface="Bebas Neue"/>
              </a:rPr>
              <a:t>HEALTHCARE</a:t>
            </a:r>
          </a:p>
        </p:txBody>
      </p:sp>
      <p:sp>
        <p:nvSpPr>
          <p:cNvPr id="3" name="TextBox 3"/>
          <p:cNvSpPr txBox="1"/>
          <p:nvPr/>
        </p:nvSpPr>
        <p:spPr>
          <a:xfrm>
            <a:off x="388325" y="909952"/>
            <a:ext cx="5412753" cy="925354"/>
          </a:xfrm>
          <a:prstGeom prst="rect">
            <a:avLst/>
          </a:prstGeom>
        </p:spPr>
        <p:txBody>
          <a:bodyPr lIns="0" tIns="0" rIns="0" bIns="0" rtlCol="0" anchor="t">
            <a:spAutoFit/>
          </a:bodyPr>
          <a:lstStyle/>
          <a:p>
            <a:pPr algn="l">
              <a:lnSpc>
                <a:spcPts val="5759"/>
              </a:lnSpc>
            </a:pPr>
            <a:r>
              <a:rPr lang="en-US" sz="4800" dirty="0">
                <a:solidFill>
                  <a:srgbClr val="8CC641"/>
                </a:solidFill>
                <a:latin typeface="Bebas Neue"/>
                <a:ea typeface="Bebas Neue"/>
                <a:cs typeface="Bebas Neue"/>
                <a:sym typeface="Bebas Neue"/>
              </a:rPr>
              <a:t>the research</a:t>
            </a:r>
          </a:p>
        </p:txBody>
      </p:sp>
      <p:pic>
        <p:nvPicPr>
          <p:cNvPr id="13" name="Picture 12">
            <a:extLst>
              <a:ext uri="{FF2B5EF4-FFF2-40B4-BE49-F238E27FC236}">
                <a16:creationId xmlns:a16="http://schemas.microsoft.com/office/drawing/2014/main" id="{11EC3EBF-6D28-1FDF-630C-B1966912F2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325" y="1653745"/>
            <a:ext cx="5779213" cy="7973878"/>
          </a:xfrm>
          <a:prstGeom prst="rect">
            <a:avLst/>
          </a:prstGeom>
        </p:spPr>
      </p:pic>
      <p:pic>
        <p:nvPicPr>
          <p:cNvPr id="5" name="Picture 4">
            <a:extLst>
              <a:ext uri="{FF2B5EF4-FFF2-40B4-BE49-F238E27FC236}">
                <a16:creationId xmlns:a16="http://schemas.microsoft.com/office/drawing/2014/main" id="{D66AFFBA-4E66-5BA8-C2DF-9C3762049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0124" y="228209"/>
            <a:ext cx="9753600" cy="9753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496C18-036D-BCC7-99F0-67D1E3A4C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288000" cy="4572000"/>
          </a:xfrm>
          <a:prstGeom prst="rect">
            <a:avLst/>
          </a:prstGeom>
        </p:spPr>
      </p:pic>
      <p:pic>
        <p:nvPicPr>
          <p:cNvPr id="8" name="Picture 7">
            <a:extLst>
              <a:ext uri="{FF2B5EF4-FFF2-40B4-BE49-F238E27FC236}">
                <a16:creationId xmlns:a16="http://schemas.microsoft.com/office/drawing/2014/main" id="{60A78D27-8E4F-17F6-A9F4-6A2E0C8854E5}"/>
              </a:ext>
            </a:extLst>
          </p:cNvPr>
          <p:cNvPicPr>
            <a:picLocks noChangeAspect="1"/>
          </p:cNvPicPr>
          <p:nvPr/>
        </p:nvPicPr>
        <p:blipFill>
          <a:blip r:embed="rId3"/>
          <a:stretch>
            <a:fillRect/>
          </a:stretch>
        </p:blipFill>
        <p:spPr>
          <a:xfrm>
            <a:off x="0" y="4533900"/>
            <a:ext cx="18288000" cy="5753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1681" y="647700"/>
            <a:ext cx="4078919" cy="1104148"/>
          </a:xfrm>
          <a:prstGeom prst="rect">
            <a:avLst/>
          </a:prstGeom>
        </p:spPr>
        <p:txBody>
          <a:bodyPr wrap="square" lIns="0" tIns="0" rIns="0" bIns="0" rtlCol="0" anchor="t">
            <a:spAutoFit/>
          </a:bodyPr>
          <a:lstStyle/>
          <a:p>
            <a:pPr algn="l">
              <a:lnSpc>
                <a:spcPts val="8640"/>
              </a:lnSpc>
            </a:pPr>
            <a:r>
              <a:rPr lang="en-US" sz="7200" dirty="0">
                <a:solidFill>
                  <a:srgbClr val="000000"/>
                </a:solidFill>
                <a:latin typeface="Bebas Neue"/>
                <a:ea typeface="Bebas Neue"/>
                <a:cs typeface="Bebas Neue"/>
                <a:sym typeface="Bebas Neue"/>
              </a:rPr>
              <a:t>The problem</a:t>
            </a:r>
          </a:p>
        </p:txBody>
      </p:sp>
      <p:sp>
        <p:nvSpPr>
          <p:cNvPr id="4" name="TextBox 3">
            <a:extLst>
              <a:ext uri="{FF2B5EF4-FFF2-40B4-BE49-F238E27FC236}">
                <a16:creationId xmlns:a16="http://schemas.microsoft.com/office/drawing/2014/main" id="{315963D6-846E-020E-36B6-E1CC36CA2F18}"/>
              </a:ext>
            </a:extLst>
          </p:cNvPr>
          <p:cNvSpPr txBox="1"/>
          <p:nvPr/>
        </p:nvSpPr>
        <p:spPr>
          <a:xfrm>
            <a:off x="685800" y="1943100"/>
            <a:ext cx="16535400" cy="6463308"/>
          </a:xfrm>
          <a:prstGeom prst="rect">
            <a:avLst/>
          </a:prstGeom>
          <a:noFill/>
        </p:spPr>
        <p:txBody>
          <a:bodyPr wrap="square">
            <a:spAutoFit/>
          </a:bodyPr>
          <a:lstStyle/>
          <a:p>
            <a:pPr algn="just">
              <a:buNone/>
            </a:pPr>
            <a:r>
              <a:rPr lang="en-US" sz="3000" b="1" u="sng" dirty="0"/>
              <a:t>Problem Statement</a:t>
            </a:r>
            <a:endParaRPr lang="en-US" sz="2400" b="1" dirty="0"/>
          </a:p>
          <a:p>
            <a:pPr algn="just">
              <a:buNone/>
            </a:pPr>
            <a:r>
              <a:rPr lang="en-US" sz="2400" dirty="0"/>
              <a:t>In the current healthcare landscape, </a:t>
            </a:r>
            <a:r>
              <a:rPr lang="en-US" sz="2400" b="1" dirty="0"/>
              <a:t>Gestational Diabetes Mellitus (GDM)</a:t>
            </a:r>
            <a:r>
              <a:rPr lang="en-US" sz="2400" dirty="0"/>
              <a:t> and maternal health complications often go undetected until they reach a critical stage, particularly in underserved or rural areas. Traditional diagnostic methods are frequently hindered by several "pain points" identified in clinical research:</a:t>
            </a:r>
          </a:p>
          <a:p>
            <a:pPr algn="just">
              <a:buNone/>
            </a:pPr>
            <a:endParaRPr lang="en-US" sz="2400" dirty="0"/>
          </a:p>
          <a:p>
            <a:pPr algn="just">
              <a:buFont typeface="Arial" panose="020B0604020202020204" pitchFamily="34" charset="0"/>
              <a:buChar char="•"/>
            </a:pPr>
            <a:r>
              <a:rPr lang="en-US" sz="2400" b="1" dirty="0"/>
              <a:t>Delayed Triage:</a:t>
            </a:r>
            <a:r>
              <a:rPr lang="en-US" sz="2400" dirty="0"/>
              <a:t> Manual clinical screenings are time-consuming and often occur too late to prevent preventable maternal morbidity.</a:t>
            </a:r>
          </a:p>
          <a:p>
            <a:pPr algn="just">
              <a:buFont typeface="Arial" panose="020B0604020202020204" pitchFamily="34" charset="0"/>
              <a:buChar char="•"/>
            </a:pPr>
            <a:endParaRPr lang="en-US" sz="2400" dirty="0"/>
          </a:p>
          <a:p>
            <a:pPr algn="just">
              <a:buFont typeface="Arial" panose="020B0604020202020204" pitchFamily="34" charset="0"/>
              <a:buChar char="•"/>
            </a:pPr>
            <a:r>
              <a:rPr lang="en-US" sz="2400" b="1" dirty="0"/>
              <a:t>Subjectivity in Risk Assessment:</a:t>
            </a:r>
            <a:r>
              <a:rPr lang="en-US" sz="2400" dirty="0"/>
              <a:t> Relying solely on static factors like age and BMI leads to subjective interpretations and a high rate of missed early-warning signs.</a:t>
            </a:r>
          </a:p>
          <a:p>
            <a:pPr algn="just">
              <a:buFont typeface="Arial" panose="020B0604020202020204" pitchFamily="34" charset="0"/>
              <a:buChar char="•"/>
            </a:pPr>
            <a:endParaRPr lang="en-US" sz="2400" dirty="0"/>
          </a:p>
          <a:p>
            <a:pPr algn="just">
              <a:buFont typeface="Arial" panose="020B0604020202020204" pitchFamily="34" charset="0"/>
              <a:buChar char="•"/>
            </a:pPr>
            <a:r>
              <a:rPr lang="en-US" sz="2400" b="1" dirty="0"/>
              <a:t>Resource Disparity:</a:t>
            </a:r>
            <a:r>
              <a:rPr lang="en-US" sz="2400" dirty="0"/>
              <a:t> Roughly </a:t>
            </a:r>
            <a:r>
              <a:rPr lang="en-US" sz="2400" b="1" dirty="0"/>
              <a:t>287,000 to 300,000</a:t>
            </a:r>
            <a:r>
              <a:rPr lang="en-US" sz="2400" dirty="0"/>
              <a:t> women die annually from pregnancy-related causes, with rural populations being nearly </a:t>
            </a:r>
            <a:r>
              <a:rPr lang="en-US" sz="2400" b="1" dirty="0"/>
              <a:t>twice as likely</a:t>
            </a:r>
            <a:r>
              <a:rPr lang="en-US" sz="2400" dirty="0"/>
              <a:t> to suffer fatal outcomes due to a lack of specialized diagnostic tools and obstetricians.</a:t>
            </a:r>
          </a:p>
          <a:p>
            <a:pPr algn="just">
              <a:buFont typeface="Arial" panose="020B0604020202020204" pitchFamily="34" charset="0"/>
              <a:buChar char="•"/>
            </a:pPr>
            <a:endParaRPr lang="en-US" sz="2400" dirty="0"/>
          </a:p>
          <a:p>
            <a:pPr algn="just">
              <a:buFont typeface="Arial" panose="020B0604020202020204" pitchFamily="34" charset="0"/>
              <a:buChar char="•"/>
            </a:pPr>
            <a:r>
              <a:rPr lang="en-US" sz="2400" b="1" dirty="0"/>
              <a:t>Data Fragmentation:</a:t>
            </a:r>
            <a:r>
              <a:rPr lang="en-US" sz="2400" dirty="0"/>
              <a:t> Clinicians often lack a unified system to process bulk patient data </a:t>
            </a:r>
            <a:r>
              <a:rPr lang="en-US" sz="2400" dirty="0" err="1"/>
              <a:t>rapiadly</a:t>
            </a:r>
            <a:r>
              <a:rPr lang="en-US" sz="2400" dirty="0"/>
              <a:t>, leading to "maternity care deserts" where high-risk patient clusters remain invisible to health administrators.</a:t>
            </a:r>
          </a:p>
        </p:txBody>
      </p:sp>
      <p:pic>
        <p:nvPicPr>
          <p:cNvPr id="14" name="Picture 13">
            <a:extLst>
              <a:ext uri="{FF2B5EF4-FFF2-40B4-BE49-F238E27FC236}">
                <a16:creationId xmlns:a16="http://schemas.microsoft.com/office/drawing/2014/main" id="{1B306C48-596C-4270-A350-882AD2F2F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400" y="8336280"/>
            <a:ext cx="4099560" cy="2209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576440-A0DA-89D5-8537-79B4F99AE91C}"/>
              </a:ext>
            </a:extLst>
          </p:cNvPr>
          <p:cNvSpPr/>
          <p:nvPr/>
        </p:nvSpPr>
        <p:spPr>
          <a:xfrm>
            <a:off x="2438400" y="5448300"/>
            <a:ext cx="13030200" cy="452431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C07C2303-5103-0663-524F-50005DFA4E33}"/>
              </a:ext>
            </a:extLst>
          </p:cNvPr>
          <p:cNvSpPr/>
          <p:nvPr/>
        </p:nvSpPr>
        <p:spPr>
          <a:xfrm>
            <a:off x="8763000" y="1548844"/>
            <a:ext cx="8780078" cy="378565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2"/>
          <p:cNvSpPr txBox="1"/>
          <p:nvPr/>
        </p:nvSpPr>
        <p:spPr>
          <a:xfrm>
            <a:off x="744922" y="758228"/>
            <a:ext cx="5817146" cy="801529"/>
          </a:xfrm>
          <a:prstGeom prst="rect">
            <a:avLst/>
          </a:prstGeom>
        </p:spPr>
        <p:txBody>
          <a:bodyPr lIns="0" tIns="0" rIns="0" bIns="0" rtlCol="0" anchor="t">
            <a:spAutoFit/>
          </a:bodyPr>
          <a:lstStyle/>
          <a:p>
            <a:pPr algn="l">
              <a:lnSpc>
                <a:spcPts val="5759"/>
              </a:lnSpc>
            </a:pPr>
            <a:r>
              <a:rPr lang="en-US" sz="6000" dirty="0">
                <a:solidFill>
                  <a:srgbClr val="8CC641"/>
                </a:solidFill>
                <a:latin typeface="Bebas Neue"/>
                <a:ea typeface="Bebas Neue"/>
                <a:cs typeface="Bebas Neue"/>
                <a:sym typeface="Bebas Neue"/>
              </a:rPr>
              <a:t>Our solution</a:t>
            </a:r>
          </a:p>
        </p:txBody>
      </p:sp>
      <p:sp>
        <p:nvSpPr>
          <p:cNvPr id="10" name="TextBox 9">
            <a:extLst>
              <a:ext uri="{FF2B5EF4-FFF2-40B4-BE49-F238E27FC236}">
                <a16:creationId xmlns:a16="http://schemas.microsoft.com/office/drawing/2014/main" id="{31AF27F1-9DD4-5114-EFDA-8215F574E17D}"/>
              </a:ext>
            </a:extLst>
          </p:cNvPr>
          <p:cNvSpPr txBox="1"/>
          <p:nvPr/>
        </p:nvSpPr>
        <p:spPr>
          <a:xfrm>
            <a:off x="8945879" y="2171700"/>
            <a:ext cx="8275321" cy="3046988"/>
          </a:xfrm>
          <a:prstGeom prst="rect">
            <a:avLst/>
          </a:prstGeom>
          <a:noFill/>
        </p:spPr>
        <p:txBody>
          <a:bodyPr wrap="square" rtlCol="0">
            <a:spAutoFit/>
          </a:bodyPr>
          <a:lstStyle/>
          <a:p>
            <a:pPr algn="just"/>
            <a:r>
              <a:rPr lang="en-US" sz="2400" b="1" dirty="0"/>
              <a:t>2. The Solution Architecture: "Weighted Fusion"</a:t>
            </a:r>
          </a:p>
          <a:p>
            <a:pPr algn="just"/>
            <a:r>
              <a:rPr lang="en-US" sz="2400" dirty="0"/>
              <a:t>Our solution moves beyond simple binary classification. It utilizes a </a:t>
            </a:r>
            <a:r>
              <a:rPr lang="en-US" sz="2400" b="1" dirty="0"/>
              <a:t>Meta-AI Decision</a:t>
            </a:r>
            <a:r>
              <a:rPr lang="en-US" sz="2400" dirty="0"/>
              <a:t> engine that aggregates intelligence from three distinct algorithmic "streams." This mimics a medical board where multiple specialists (the models) provide opinions, and a lead consultant (the Meta-AI) makes the final call based on the reliability of each specialist.</a:t>
            </a:r>
          </a:p>
        </p:txBody>
      </p:sp>
      <p:sp>
        <p:nvSpPr>
          <p:cNvPr id="12" name="Rectangle 11">
            <a:extLst>
              <a:ext uri="{FF2B5EF4-FFF2-40B4-BE49-F238E27FC236}">
                <a16:creationId xmlns:a16="http://schemas.microsoft.com/office/drawing/2014/main" id="{A3F3542E-E147-EB7F-02EC-021ECE0C68EF}"/>
              </a:ext>
            </a:extLst>
          </p:cNvPr>
          <p:cNvSpPr/>
          <p:nvPr/>
        </p:nvSpPr>
        <p:spPr>
          <a:xfrm>
            <a:off x="480060" y="1548844"/>
            <a:ext cx="8130540" cy="377473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11" name="TextBox 10">
            <a:extLst>
              <a:ext uri="{FF2B5EF4-FFF2-40B4-BE49-F238E27FC236}">
                <a16:creationId xmlns:a16="http://schemas.microsoft.com/office/drawing/2014/main" id="{7251321D-F5BD-A19B-7F74-E92201FD5CF5}"/>
              </a:ext>
            </a:extLst>
          </p:cNvPr>
          <p:cNvSpPr txBox="1"/>
          <p:nvPr/>
        </p:nvSpPr>
        <p:spPr>
          <a:xfrm>
            <a:off x="2667000" y="5448300"/>
            <a:ext cx="12573000" cy="4524315"/>
          </a:xfrm>
          <a:prstGeom prst="rect">
            <a:avLst/>
          </a:prstGeom>
          <a:noFill/>
        </p:spPr>
        <p:txBody>
          <a:bodyPr wrap="square" rtlCol="0">
            <a:spAutoFit/>
          </a:bodyPr>
          <a:lstStyle/>
          <a:p>
            <a:pPr algn="just"/>
            <a:r>
              <a:rPr lang="en-US" sz="2400" b="1" dirty="0"/>
              <a:t>3. The Three Intelligence Streams</a:t>
            </a:r>
          </a:p>
          <a:p>
            <a:pPr algn="just"/>
            <a:r>
              <a:rPr lang="en-US" sz="2400" dirty="0"/>
              <a:t>Each stream analyses the patient's vitals (Glucose, BMI, Age, etc.) through a different lens:</a:t>
            </a:r>
          </a:p>
          <a:p>
            <a:pPr marL="285750" indent="-285750" algn="just">
              <a:buFont typeface="Arial" panose="020B0604020202020204" pitchFamily="34" charset="0"/>
              <a:buChar char="•"/>
            </a:pPr>
            <a:r>
              <a:rPr lang="en-US" sz="2400" b="1" dirty="0"/>
              <a:t>Classical ML Stream:</a:t>
            </a:r>
            <a:r>
              <a:rPr lang="en-US" sz="2400" dirty="0"/>
              <a:t> Likely using algorithms like Random Forest or Logistic Regression. This provides a robust baseline based on historical statistical patterns.</a:t>
            </a:r>
          </a:p>
          <a:p>
            <a:pPr marL="285750" indent="-285750" algn="just">
              <a:buFont typeface="Arial" panose="020B0604020202020204" pitchFamily="34" charset="0"/>
              <a:buChar char="•"/>
            </a:pPr>
            <a:r>
              <a:rPr lang="en-US" sz="2400" b="1" dirty="0"/>
              <a:t>Artificial Neural Network (ANN) Stream:</a:t>
            </a:r>
            <a:r>
              <a:rPr lang="en-US" sz="2400" dirty="0"/>
              <a:t> Deep learning layers that capture non-linear relationships and complex interactions between variables (e.g., how Age combined with Insulin levels increases risk exponentially).</a:t>
            </a:r>
          </a:p>
          <a:p>
            <a:pPr marL="285750" indent="-285750" algn="just">
              <a:buFont typeface="Arial" panose="020B0604020202020204" pitchFamily="34" charset="0"/>
              <a:buChar char="•"/>
            </a:pPr>
            <a:r>
              <a:rPr lang="en-US" altLang="en-US" sz="2400" b="1" dirty="0">
                <a:latin typeface="Google Sans Text"/>
              </a:rPr>
              <a:t>Quantum-Logic Stream (Simulated):</a:t>
            </a:r>
            <a:r>
              <a:rPr lang="en-US" altLang="en-US" sz="2400" dirty="0"/>
              <a:t> In your code, this is represented as a transformation of the classical output (</a:t>
            </a:r>
            <a:r>
              <a:rPr lang="en-US" altLang="en-US" sz="2400" dirty="0">
                <a:latin typeface="Google Sans Text"/>
              </a:rPr>
              <a:t>$P_{ml} \times 0.95$</a:t>
            </a:r>
            <a:r>
              <a:rPr lang="en-US" altLang="en-US" sz="2400" dirty="0"/>
              <a:t>). Theoretically, this represents high-dimensional optimization, finding "shortcuts" in the data features that traditional models might miss.</a:t>
            </a:r>
            <a:endParaRPr lang="en-US" altLang="en-US" sz="2400" dirty="0">
              <a:latin typeface="Arial" panose="020B0604020202020204" pitchFamily="34" charset="0"/>
            </a:endParaRPr>
          </a:p>
        </p:txBody>
      </p:sp>
      <p:sp>
        <p:nvSpPr>
          <p:cNvPr id="3" name="TextBox 2">
            <a:extLst>
              <a:ext uri="{FF2B5EF4-FFF2-40B4-BE49-F238E27FC236}">
                <a16:creationId xmlns:a16="http://schemas.microsoft.com/office/drawing/2014/main" id="{769B7F89-1417-E580-961F-BC4C65AD3B2A}"/>
              </a:ext>
            </a:extLst>
          </p:cNvPr>
          <p:cNvSpPr txBox="1"/>
          <p:nvPr/>
        </p:nvSpPr>
        <p:spPr>
          <a:xfrm>
            <a:off x="480060" y="1548844"/>
            <a:ext cx="8031479" cy="3785652"/>
          </a:xfrm>
          <a:prstGeom prst="rect">
            <a:avLst/>
          </a:prstGeom>
          <a:noFill/>
        </p:spPr>
        <p:txBody>
          <a:bodyPr wrap="square" rtlCol="0">
            <a:spAutoFit/>
          </a:bodyPr>
          <a:lstStyle/>
          <a:p>
            <a:pPr algn="just"/>
            <a:r>
              <a:rPr lang="en-US" sz="2400" b="1" dirty="0"/>
              <a:t>Theoretical Framework: Meta-AI for GDM Risk Stratification</a:t>
            </a:r>
          </a:p>
          <a:p>
            <a:pPr algn="just"/>
            <a:r>
              <a:rPr lang="en-US" sz="2400" b="1" dirty="0"/>
              <a:t>1. The Core Problem</a:t>
            </a:r>
          </a:p>
          <a:p>
            <a:pPr algn="just"/>
            <a:r>
              <a:rPr lang="en-US" sz="2400" dirty="0"/>
              <a:t>The system addresses the critical gap in </a:t>
            </a:r>
            <a:r>
              <a:rPr lang="en-US" sz="2400" b="1" dirty="0"/>
              <a:t>Gestational Diabetes Mellitus (GDM)</a:t>
            </a:r>
            <a:r>
              <a:rPr lang="en-US" sz="2400" dirty="0"/>
              <a:t> diagnostics. Traditional methods suffer from </a:t>
            </a:r>
            <a:r>
              <a:rPr lang="en-US" sz="2400" b="1" dirty="0"/>
              <a:t>Delayed Triage</a:t>
            </a:r>
            <a:r>
              <a:rPr lang="en-US" sz="2400" dirty="0"/>
              <a:t> and </a:t>
            </a:r>
            <a:r>
              <a:rPr lang="en-US" sz="2400" b="1" dirty="0"/>
              <a:t>Subjectivity</a:t>
            </a:r>
            <a:r>
              <a:rPr lang="en-US" sz="2400" dirty="0"/>
              <a:t>, particularly in "maternity care deserts." By the time GDM is manually diagnosed via routine screenings, the risk of maternal and neonatal morbidity has often already escalated.</a:t>
            </a:r>
            <a:endParaRPr lang="en-IN" sz="24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FFAFA-8FA2-3E22-6067-7AEA204BCA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3261AF9-3A95-DB80-E79A-0527734C2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42900"/>
            <a:ext cx="17602200" cy="9525000"/>
          </a:xfrm>
          <a:prstGeom prst="rect">
            <a:avLst/>
          </a:prstGeom>
        </p:spPr>
      </p:pic>
    </p:spTree>
    <p:extLst>
      <p:ext uri="{BB962C8B-B14F-4D97-AF65-F5344CB8AC3E}">
        <p14:creationId xmlns:p14="http://schemas.microsoft.com/office/powerpoint/2010/main" val="7364431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34D2-D1ED-A8DC-EB51-74A55B8E00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FF94AF3-6DCE-4262-B5B4-3D4B7C15A0A4}"/>
              </a:ext>
            </a:extLst>
          </p:cNvPr>
          <p:cNvSpPr txBox="1"/>
          <p:nvPr/>
        </p:nvSpPr>
        <p:spPr>
          <a:xfrm>
            <a:off x="744922" y="758228"/>
            <a:ext cx="5817146" cy="801529"/>
          </a:xfrm>
          <a:prstGeom prst="rect">
            <a:avLst/>
          </a:prstGeom>
        </p:spPr>
        <p:txBody>
          <a:bodyPr lIns="0" tIns="0" rIns="0" bIns="0" rtlCol="0" anchor="t">
            <a:spAutoFit/>
          </a:bodyPr>
          <a:lstStyle/>
          <a:p>
            <a:pPr algn="l">
              <a:lnSpc>
                <a:spcPts val="5759"/>
              </a:lnSpc>
            </a:pPr>
            <a:r>
              <a:rPr lang="en-US" sz="6000" dirty="0">
                <a:solidFill>
                  <a:srgbClr val="8CC641"/>
                </a:solidFill>
                <a:latin typeface="Bebas Neue"/>
                <a:ea typeface="Bebas Neue"/>
                <a:cs typeface="Bebas Neue"/>
                <a:sym typeface="Bebas Neue"/>
              </a:rPr>
              <a:t>Our solution</a:t>
            </a:r>
          </a:p>
        </p:txBody>
      </p:sp>
      <p:sp>
        <p:nvSpPr>
          <p:cNvPr id="3" name="TextBox 2">
            <a:extLst>
              <a:ext uri="{FF2B5EF4-FFF2-40B4-BE49-F238E27FC236}">
                <a16:creationId xmlns:a16="http://schemas.microsoft.com/office/drawing/2014/main" id="{6469D67C-0CA1-CBE3-3025-3166B816F1FA}"/>
              </a:ext>
            </a:extLst>
          </p:cNvPr>
          <p:cNvSpPr txBox="1"/>
          <p:nvPr/>
        </p:nvSpPr>
        <p:spPr>
          <a:xfrm>
            <a:off x="744922" y="1536897"/>
            <a:ext cx="14706600" cy="8217634"/>
          </a:xfrm>
          <a:prstGeom prst="rect">
            <a:avLst/>
          </a:prstGeom>
          <a:noFill/>
        </p:spPr>
        <p:txBody>
          <a:bodyPr wrap="square" rtlCol="0">
            <a:spAutoFit/>
          </a:bodyPr>
          <a:lstStyle/>
          <a:p>
            <a:r>
              <a:rPr lang="en-US" sz="2400" b="1" dirty="0"/>
              <a:t>Technical Mechanism</a:t>
            </a:r>
          </a:p>
          <a:p>
            <a:pPr marL="342900" indent="-342900">
              <a:buFont typeface="Arial" panose="020B0604020202020204" pitchFamily="34" charset="0"/>
              <a:buChar char="•"/>
            </a:pPr>
            <a:r>
              <a:rPr lang="en-US" sz="2400" b="1" dirty="0"/>
              <a:t>Data Processing &amp; Normalization</a:t>
            </a:r>
          </a:p>
          <a:p>
            <a:r>
              <a:rPr lang="en-US" sz="2400" dirty="0"/>
              <a:t>The system employs a </a:t>
            </a:r>
            <a:r>
              <a:rPr lang="en-US" sz="2400" b="1" dirty="0" err="1"/>
              <a:t>StandardScaler</a:t>
            </a:r>
            <a:r>
              <a:rPr lang="en-US" sz="2400" dirty="0"/>
              <a:t>. This is crucial because clinical parameters have vastly different scales (e.g., Glucose might be 150, while DPF is 0.5). Without scaling, the model would mistakenly prioritize the feature with the higher numerical value rather than the higher clinical significance.</a:t>
            </a:r>
          </a:p>
          <a:p>
            <a:endParaRPr lang="en-US" sz="2400" dirty="0"/>
          </a:p>
          <a:p>
            <a:r>
              <a:rPr lang="en-IN" sz="2400" b="1" dirty="0"/>
              <a:t>Meta-AI Decision Engine</a:t>
            </a:r>
          </a:p>
          <a:p>
            <a:r>
              <a:rPr lang="en-US" sz="2400" dirty="0"/>
              <a:t>Instead of just averaging the scores, your system uses </a:t>
            </a:r>
            <a:r>
              <a:rPr lang="en-US" sz="2400" b="1" dirty="0"/>
              <a:t>Weighted Fusion</a:t>
            </a:r>
            <a:r>
              <a:rPr lang="en-US" sz="2400" dirty="0"/>
              <a:t>. The Meta-AI model (</a:t>
            </a:r>
            <a:r>
              <a:rPr lang="en-US" sz="2400" dirty="0" err="1"/>
              <a:t>meta_ai.joblib</a:t>
            </a:r>
            <a:r>
              <a:rPr lang="en-US" sz="2400" dirty="0"/>
              <a:t> is trained to know which stream is most accurate under specific conditions.</a:t>
            </a:r>
          </a:p>
          <a:p>
            <a:r>
              <a:rPr lang="en-US" sz="2400" b="1" dirty="0"/>
              <a:t>Uncertainty Awareness:</a:t>
            </a:r>
            <a:r>
              <a:rPr lang="en-US" sz="2400" dirty="0"/>
              <a:t> By calculating the standard deviation (sigma) between the three streams, the system measures "model discordance." If the streams disagree significantly, the uncertainty score rises, signaling that the case requires human clinical oversight.</a:t>
            </a:r>
          </a:p>
          <a:p>
            <a:endParaRPr lang="en-US" sz="2400" dirty="0"/>
          </a:p>
          <a:p>
            <a:r>
              <a:rPr lang="en-US" sz="2400" b="1" dirty="0"/>
              <a:t> 										</a:t>
            </a:r>
            <a:r>
              <a:rPr lang="en-US" sz="2400" b="1" dirty="0">
                <a:latin typeface="Monotype Corsiva" panose="03010101010201010101" pitchFamily="66" charset="0"/>
              </a:rPr>
              <a:t>Final Risk = f(</a:t>
            </a:r>
            <a:r>
              <a:rPr lang="en-US" sz="2400" b="1" dirty="0" err="1">
                <a:latin typeface="Monotype Corsiva" panose="03010101010201010101" pitchFamily="66" charset="0"/>
              </a:rPr>
              <a:t>Pclassical</a:t>
            </a:r>
            <a:r>
              <a:rPr lang="en-US" sz="2400" b="1" dirty="0">
                <a:latin typeface="Monotype Corsiva" panose="03010101010201010101" pitchFamily="66" charset="0"/>
              </a:rPr>
              <a:t>, Pann, </a:t>
            </a:r>
            <a:r>
              <a:rPr lang="en-US" sz="2400" b="1" dirty="0" err="1">
                <a:latin typeface="Monotype Corsiva" panose="03010101010201010101" pitchFamily="66" charset="0"/>
              </a:rPr>
              <a:t>Pquantum</a:t>
            </a:r>
            <a:r>
              <a:rPr lang="en-US" sz="2400" b="1" dirty="0">
                <a:latin typeface="Monotype Corsiva" panose="03010101010201010101" pitchFamily="66" charset="0"/>
              </a:rPr>
              <a:t>)</a:t>
            </a:r>
          </a:p>
          <a:p>
            <a:r>
              <a:rPr lang="en-US" sz="2400" b="1" dirty="0"/>
              <a:t>The User Interface (Holographic Clinical Suite)</a:t>
            </a:r>
          </a:p>
          <a:p>
            <a:r>
              <a:rPr lang="en-US" sz="2400" dirty="0"/>
              <a:t>The frontend serves as a </a:t>
            </a:r>
            <a:r>
              <a:rPr lang="en-US" sz="2400" b="1" dirty="0"/>
              <a:t>Decision Support System (DSS)</a:t>
            </a:r>
            <a:r>
              <a:rPr lang="en-US" sz="2400" dirty="0"/>
              <a:t>. It translates complex probabilities into:</a:t>
            </a:r>
          </a:p>
          <a:p>
            <a:r>
              <a:rPr lang="en-US" sz="2400" b="1" dirty="0"/>
              <a:t>Visual Risk Gauges:</a:t>
            </a:r>
            <a:r>
              <a:rPr lang="en-US" sz="2400" dirty="0"/>
              <a:t> Immediate visual cues for clinicians.</a:t>
            </a:r>
          </a:p>
          <a:p>
            <a:r>
              <a:rPr lang="en-US" sz="2400" b="1" dirty="0"/>
              <a:t>Multilingual Accessibility:</a:t>
            </a:r>
            <a:r>
              <a:rPr lang="en-US" sz="2400" dirty="0"/>
              <a:t> Bridging the gap in rural areas by supporting English, Telugu, and Hindi.</a:t>
            </a:r>
          </a:p>
          <a:p>
            <a:r>
              <a:rPr lang="en-US" sz="2400" b="1" dirty="0"/>
              <a:t>Conversational AI:</a:t>
            </a:r>
            <a:r>
              <a:rPr lang="en-US" sz="2400" dirty="0"/>
              <a:t> Using the Gemini API to provide educational dietary and lifestyle interventions, turning "data" into "actionable advice."</a:t>
            </a:r>
          </a:p>
          <a:p>
            <a:endParaRPr lang="en-US" sz="2400" b="1" dirty="0"/>
          </a:p>
        </p:txBody>
      </p:sp>
    </p:spTree>
    <p:extLst>
      <p:ext uri="{BB962C8B-B14F-4D97-AF65-F5344CB8AC3E}">
        <p14:creationId xmlns:p14="http://schemas.microsoft.com/office/powerpoint/2010/main" val="35113491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85524" y="535924"/>
            <a:ext cx="6120746" cy="679352"/>
          </a:xfrm>
          <a:prstGeom prst="rect">
            <a:avLst/>
          </a:prstGeom>
        </p:spPr>
        <p:txBody>
          <a:bodyPr lIns="0" tIns="0" rIns="0" bIns="0" rtlCol="0" anchor="t">
            <a:spAutoFit/>
          </a:bodyPr>
          <a:lstStyle/>
          <a:p>
            <a:pPr algn="l">
              <a:lnSpc>
                <a:spcPts val="3840"/>
              </a:lnSpc>
            </a:pPr>
            <a:r>
              <a:rPr lang="en-US" sz="3200" dirty="0">
                <a:solidFill>
                  <a:srgbClr val="95D866"/>
                </a:solidFill>
                <a:latin typeface="Bebas Neue"/>
                <a:ea typeface="Bebas Neue"/>
                <a:cs typeface="Bebas Neue"/>
                <a:sym typeface="Bebas Neue"/>
              </a:rPr>
              <a:t>Minimum viable product</a:t>
            </a:r>
          </a:p>
        </p:txBody>
      </p:sp>
      <p:sp>
        <p:nvSpPr>
          <p:cNvPr id="4" name="TextBox 4"/>
          <p:cNvSpPr txBox="1"/>
          <p:nvPr/>
        </p:nvSpPr>
        <p:spPr>
          <a:xfrm>
            <a:off x="685524" y="983599"/>
            <a:ext cx="6120746" cy="1027271"/>
          </a:xfrm>
          <a:prstGeom prst="rect">
            <a:avLst/>
          </a:prstGeom>
        </p:spPr>
        <p:txBody>
          <a:bodyPr lIns="0" tIns="0" rIns="0" bIns="0" rtlCol="0" anchor="t">
            <a:spAutoFit/>
          </a:bodyPr>
          <a:lstStyle/>
          <a:p>
            <a:pPr algn="l">
              <a:lnSpc>
                <a:spcPts val="6480"/>
              </a:lnSpc>
            </a:pPr>
            <a:r>
              <a:rPr lang="en-US" sz="5400" dirty="0">
                <a:solidFill>
                  <a:srgbClr val="000000"/>
                </a:solidFill>
                <a:latin typeface="Bebas Neue"/>
                <a:ea typeface="Bebas Neue"/>
                <a:cs typeface="Bebas Neue"/>
                <a:sym typeface="Bebas Neue"/>
              </a:rPr>
              <a:t>Platform preview ✨</a:t>
            </a:r>
          </a:p>
        </p:txBody>
      </p:sp>
      <p:sp>
        <p:nvSpPr>
          <p:cNvPr id="5" name="TextBox 5"/>
          <p:cNvSpPr txBox="1"/>
          <p:nvPr/>
        </p:nvSpPr>
        <p:spPr>
          <a:xfrm>
            <a:off x="1599924" y="8822550"/>
            <a:ext cx="2944949" cy="740550"/>
          </a:xfrm>
          <a:prstGeom prst="rect">
            <a:avLst/>
          </a:prstGeom>
        </p:spPr>
        <p:txBody>
          <a:bodyPr lIns="0" tIns="0" rIns="0" bIns="0" rtlCol="0" anchor="t">
            <a:spAutoFit/>
          </a:bodyPr>
          <a:lstStyle/>
          <a:p>
            <a:pPr algn="l">
              <a:lnSpc>
                <a:spcPts val="4320"/>
              </a:lnSpc>
            </a:pPr>
            <a:r>
              <a:rPr lang="en-US" sz="3600" dirty="0">
                <a:solidFill>
                  <a:srgbClr val="595959"/>
                </a:solidFill>
                <a:latin typeface="Bebas Neue"/>
                <a:ea typeface="Bebas Neue"/>
                <a:cs typeface="Bebas Neue"/>
                <a:sym typeface="Bebas Neue"/>
              </a:rPr>
              <a:t>Home page</a:t>
            </a:r>
          </a:p>
        </p:txBody>
      </p:sp>
      <p:grpSp>
        <p:nvGrpSpPr>
          <p:cNvPr id="6" name="Group 6"/>
          <p:cNvGrpSpPr/>
          <p:nvPr/>
        </p:nvGrpSpPr>
        <p:grpSpPr>
          <a:xfrm>
            <a:off x="733054" y="8779850"/>
            <a:ext cx="616496" cy="616496"/>
            <a:chOff x="0" y="0"/>
            <a:chExt cx="821995" cy="821995"/>
          </a:xfrm>
        </p:grpSpPr>
        <p:sp>
          <p:nvSpPr>
            <p:cNvPr id="7" name="Freeform 7"/>
            <p:cNvSpPr/>
            <p:nvPr/>
          </p:nvSpPr>
          <p:spPr>
            <a:xfrm>
              <a:off x="25400" y="25400"/>
              <a:ext cx="771144" cy="771144"/>
            </a:xfrm>
            <a:custGeom>
              <a:avLst/>
              <a:gdLst/>
              <a:ahLst/>
              <a:cxnLst/>
              <a:rect l="l" t="t" r="r" b="b"/>
              <a:pathLst>
                <a:path w="771144" h="771144">
                  <a:moveTo>
                    <a:pt x="0" y="385572"/>
                  </a:moveTo>
                  <a:cubicBezTo>
                    <a:pt x="0" y="172593"/>
                    <a:pt x="172593" y="0"/>
                    <a:pt x="385572" y="0"/>
                  </a:cubicBezTo>
                  <a:cubicBezTo>
                    <a:pt x="598551" y="0"/>
                    <a:pt x="771144" y="172593"/>
                    <a:pt x="771144" y="385572"/>
                  </a:cubicBezTo>
                  <a:cubicBezTo>
                    <a:pt x="771144" y="598551"/>
                    <a:pt x="598551" y="771144"/>
                    <a:pt x="385572" y="771144"/>
                  </a:cubicBezTo>
                  <a:cubicBezTo>
                    <a:pt x="172593" y="771144"/>
                    <a:pt x="0" y="598551"/>
                    <a:pt x="0" y="385572"/>
                  </a:cubicBezTo>
                  <a:close/>
                </a:path>
              </a:pathLst>
            </a:custGeom>
            <a:solidFill>
              <a:srgbClr val="95D866"/>
            </a:solidFill>
            <a:ln w="12700">
              <a:solidFill>
                <a:srgbClr val="000000"/>
              </a:solidFill>
            </a:ln>
          </p:spPr>
          <p:txBody>
            <a:bodyPr/>
            <a:lstStyle/>
            <a:p>
              <a:endParaRPr lang="en-IN"/>
            </a:p>
          </p:txBody>
        </p:sp>
        <p:sp>
          <p:nvSpPr>
            <p:cNvPr id="8" name="Freeform 8"/>
            <p:cNvSpPr/>
            <p:nvPr/>
          </p:nvSpPr>
          <p:spPr>
            <a:xfrm>
              <a:off x="0" y="0"/>
              <a:ext cx="821944" cy="821944"/>
            </a:xfrm>
            <a:custGeom>
              <a:avLst/>
              <a:gdLst/>
              <a:ahLst/>
              <a:cxnLst/>
              <a:rect l="l" t="t" r="r" b="b"/>
              <a:pathLst>
                <a:path w="821944" h="821944">
                  <a:moveTo>
                    <a:pt x="0" y="410972"/>
                  </a:moveTo>
                  <a:cubicBezTo>
                    <a:pt x="0" y="184023"/>
                    <a:pt x="184023" y="0"/>
                    <a:pt x="410972" y="0"/>
                  </a:cubicBezTo>
                  <a:lnTo>
                    <a:pt x="410972" y="25400"/>
                  </a:lnTo>
                  <a:lnTo>
                    <a:pt x="410972" y="0"/>
                  </a:lnTo>
                  <a:cubicBezTo>
                    <a:pt x="638048" y="0"/>
                    <a:pt x="821944" y="184023"/>
                    <a:pt x="821944" y="410972"/>
                  </a:cubicBezTo>
                  <a:cubicBezTo>
                    <a:pt x="821944" y="637921"/>
                    <a:pt x="638048" y="821944"/>
                    <a:pt x="410972" y="821944"/>
                  </a:cubicBezTo>
                  <a:lnTo>
                    <a:pt x="410972" y="796544"/>
                  </a:lnTo>
                  <a:lnTo>
                    <a:pt x="410972" y="821944"/>
                  </a:lnTo>
                  <a:cubicBezTo>
                    <a:pt x="184023" y="821944"/>
                    <a:pt x="0" y="638048"/>
                    <a:pt x="0" y="410972"/>
                  </a:cubicBezTo>
                  <a:lnTo>
                    <a:pt x="25400" y="410972"/>
                  </a:lnTo>
                  <a:lnTo>
                    <a:pt x="47244" y="423926"/>
                  </a:lnTo>
                  <a:cubicBezTo>
                    <a:pt x="41402" y="433705"/>
                    <a:pt x="29718" y="438531"/>
                    <a:pt x="18669" y="435483"/>
                  </a:cubicBezTo>
                  <a:cubicBezTo>
                    <a:pt x="7620" y="432435"/>
                    <a:pt x="0" y="422402"/>
                    <a:pt x="0" y="410972"/>
                  </a:cubicBezTo>
                  <a:moveTo>
                    <a:pt x="50800" y="410972"/>
                  </a:moveTo>
                  <a:lnTo>
                    <a:pt x="25400" y="410972"/>
                  </a:lnTo>
                  <a:lnTo>
                    <a:pt x="3556" y="398018"/>
                  </a:lnTo>
                  <a:cubicBezTo>
                    <a:pt x="9398" y="388239"/>
                    <a:pt x="21082" y="383413"/>
                    <a:pt x="32131" y="386461"/>
                  </a:cubicBezTo>
                  <a:cubicBezTo>
                    <a:pt x="43180" y="389509"/>
                    <a:pt x="50800" y="399542"/>
                    <a:pt x="50800" y="410972"/>
                  </a:cubicBezTo>
                  <a:cubicBezTo>
                    <a:pt x="50800" y="609981"/>
                    <a:pt x="212090" y="771144"/>
                    <a:pt x="410972" y="771144"/>
                  </a:cubicBezTo>
                  <a:cubicBezTo>
                    <a:pt x="609854" y="771144"/>
                    <a:pt x="771144" y="609854"/>
                    <a:pt x="771144" y="410972"/>
                  </a:cubicBezTo>
                  <a:lnTo>
                    <a:pt x="796544" y="410972"/>
                  </a:lnTo>
                  <a:lnTo>
                    <a:pt x="771144" y="410972"/>
                  </a:lnTo>
                  <a:cubicBezTo>
                    <a:pt x="771144" y="212090"/>
                    <a:pt x="609981" y="50800"/>
                    <a:pt x="410972" y="50800"/>
                  </a:cubicBezTo>
                  <a:lnTo>
                    <a:pt x="410972" y="25400"/>
                  </a:lnTo>
                  <a:lnTo>
                    <a:pt x="410972" y="50800"/>
                  </a:lnTo>
                  <a:cubicBezTo>
                    <a:pt x="212090" y="50800"/>
                    <a:pt x="50800" y="212090"/>
                    <a:pt x="50800" y="410972"/>
                  </a:cubicBezTo>
                  <a:close/>
                </a:path>
              </a:pathLst>
            </a:custGeom>
            <a:solidFill>
              <a:srgbClr val="34A853"/>
            </a:solidFill>
            <a:ln w="12700">
              <a:solidFill>
                <a:srgbClr val="000000"/>
              </a:solidFill>
            </a:ln>
          </p:spPr>
          <p:txBody>
            <a:bodyPr/>
            <a:lstStyle/>
            <a:p>
              <a:endParaRPr lang="en-IN"/>
            </a:p>
          </p:txBody>
        </p:sp>
      </p:grpSp>
      <p:sp>
        <p:nvSpPr>
          <p:cNvPr id="9" name="TextBox 9"/>
          <p:cNvSpPr txBox="1"/>
          <p:nvPr/>
        </p:nvSpPr>
        <p:spPr>
          <a:xfrm>
            <a:off x="843524" y="8815997"/>
            <a:ext cx="395554" cy="534676"/>
          </a:xfrm>
          <a:prstGeom prst="rect">
            <a:avLst/>
          </a:prstGeom>
        </p:spPr>
        <p:txBody>
          <a:bodyPr lIns="0" tIns="0" rIns="0" bIns="0" rtlCol="0" anchor="t">
            <a:spAutoFit/>
          </a:bodyPr>
          <a:lstStyle/>
          <a:p>
            <a:pPr algn="ctr">
              <a:lnSpc>
                <a:spcPts val="2640"/>
              </a:lnSpc>
            </a:pPr>
            <a:r>
              <a:rPr lang="en-US" sz="2200">
                <a:solidFill>
                  <a:srgbClr val="595959"/>
                </a:solidFill>
                <a:latin typeface="Roboto Condensed"/>
                <a:ea typeface="Roboto Condensed"/>
                <a:cs typeface="Roboto Condensed"/>
                <a:sym typeface="Roboto Condensed"/>
              </a:rPr>
              <a:t>1</a:t>
            </a:r>
          </a:p>
        </p:txBody>
      </p:sp>
      <p:sp>
        <p:nvSpPr>
          <p:cNvPr id="10" name="TextBox 10"/>
          <p:cNvSpPr txBox="1"/>
          <p:nvPr/>
        </p:nvSpPr>
        <p:spPr>
          <a:xfrm>
            <a:off x="10591524" y="8822550"/>
            <a:ext cx="2944949" cy="740550"/>
          </a:xfrm>
          <a:prstGeom prst="rect">
            <a:avLst/>
          </a:prstGeom>
        </p:spPr>
        <p:txBody>
          <a:bodyPr lIns="0" tIns="0" rIns="0" bIns="0" rtlCol="0" anchor="t">
            <a:spAutoFit/>
          </a:bodyPr>
          <a:lstStyle/>
          <a:p>
            <a:pPr algn="l">
              <a:lnSpc>
                <a:spcPts val="4320"/>
              </a:lnSpc>
            </a:pPr>
            <a:r>
              <a:rPr lang="en-US" sz="3600">
                <a:solidFill>
                  <a:srgbClr val="595959"/>
                </a:solidFill>
                <a:latin typeface="Bebas Neue"/>
                <a:ea typeface="Bebas Neue"/>
                <a:cs typeface="Bebas Neue"/>
                <a:sym typeface="Bebas Neue"/>
              </a:rPr>
              <a:t>Explore concepts</a:t>
            </a:r>
          </a:p>
        </p:txBody>
      </p:sp>
      <p:grpSp>
        <p:nvGrpSpPr>
          <p:cNvPr id="11" name="Group 11"/>
          <p:cNvGrpSpPr/>
          <p:nvPr/>
        </p:nvGrpSpPr>
        <p:grpSpPr>
          <a:xfrm>
            <a:off x="9724654" y="8779850"/>
            <a:ext cx="616496" cy="616496"/>
            <a:chOff x="0" y="0"/>
            <a:chExt cx="821995" cy="821995"/>
          </a:xfrm>
        </p:grpSpPr>
        <p:sp>
          <p:nvSpPr>
            <p:cNvPr id="12" name="Freeform 12"/>
            <p:cNvSpPr/>
            <p:nvPr/>
          </p:nvSpPr>
          <p:spPr>
            <a:xfrm>
              <a:off x="25400" y="25400"/>
              <a:ext cx="771144" cy="771144"/>
            </a:xfrm>
            <a:custGeom>
              <a:avLst/>
              <a:gdLst/>
              <a:ahLst/>
              <a:cxnLst/>
              <a:rect l="l" t="t" r="r" b="b"/>
              <a:pathLst>
                <a:path w="771144" h="771144">
                  <a:moveTo>
                    <a:pt x="0" y="385572"/>
                  </a:moveTo>
                  <a:cubicBezTo>
                    <a:pt x="0" y="172593"/>
                    <a:pt x="172593" y="0"/>
                    <a:pt x="385572" y="0"/>
                  </a:cubicBezTo>
                  <a:cubicBezTo>
                    <a:pt x="598551" y="0"/>
                    <a:pt x="771144" y="172593"/>
                    <a:pt x="771144" y="385572"/>
                  </a:cubicBezTo>
                  <a:cubicBezTo>
                    <a:pt x="771144" y="598551"/>
                    <a:pt x="598551" y="771144"/>
                    <a:pt x="385572" y="771144"/>
                  </a:cubicBezTo>
                  <a:cubicBezTo>
                    <a:pt x="172593" y="771144"/>
                    <a:pt x="0" y="598551"/>
                    <a:pt x="0" y="385572"/>
                  </a:cubicBezTo>
                  <a:close/>
                </a:path>
              </a:pathLst>
            </a:custGeom>
            <a:solidFill>
              <a:srgbClr val="95D866"/>
            </a:solidFill>
            <a:ln w="12700">
              <a:solidFill>
                <a:srgbClr val="000000"/>
              </a:solidFill>
            </a:ln>
          </p:spPr>
          <p:txBody>
            <a:bodyPr/>
            <a:lstStyle/>
            <a:p>
              <a:endParaRPr lang="en-IN"/>
            </a:p>
          </p:txBody>
        </p:sp>
        <p:sp>
          <p:nvSpPr>
            <p:cNvPr id="13" name="Freeform 13"/>
            <p:cNvSpPr/>
            <p:nvPr/>
          </p:nvSpPr>
          <p:spPr>
            <a:xfrm>
              <a:off x="0" y="0"/>
              <a:ext cx="821944" cy="821944"/>
            </a:xfrm>
            <a:custGeom>
              <a:avLst/>
              <a:gdLst/>
              <a:ahLst/>
              <a:cxnLst/>
              <a:rect l="l" t="t" r="r" b="b"/>
              <a:pathLst>
                <a:path w="821944" h="821944">
                  <a:moveTo>
                    <a:pt x="0" y="410972"/>
                  </a:moveTo>
                  <a:cubicBezTo>
                    <a:pt x="0" y="184023"/>
                    <a:pt x="184023" y="0"/>
                    <a:pt x="410972" y="0"/>
                  </a:cubicBezTo>
                  <a:lnTo>
                    <a:pt x="410972" y="25400"/>
                  </a:lnTo>
                  <a:lnTo>
                    <a:pt x="410972" y="0"/>
                  </a:lnTo>
                  <a:cubicBezTo>
                    <a:pt x="638048" y="0"/>
                    <a:pt x="821944" y="184023"/>
                    <a:pt x="821944" y="410972"/>
                  </a:cubicBezTo>
                  <a:cubicBezTo>
                    <a:pt x="821944" y="637921"/>
                    <a:pt x="638048" y="821944"/>
                    <a:pt x="410972" y="821944"/>
                  </a:cubicBezTo>
                  <a:lnTo>
                    <a:pt x="410972" y="796544"/>
                  </a:lnTo>
                  <a:lnTo>
                    <a:pt x="410972" y="821944"/>
                  </a:lnTo>
                  <a:cubicBezTo>
                    <a:pt x="184023" y="821944"/>
                    <a:pt x="0" y="638048"/>
                    <a:pt x="0" y="410972"/>
                  </a:cubicBezTo>
                  <a:lnTo>
                    <a:pt x="25400" y="410972"/>
                  </a:lnTo>
                  <a:lnTo>
                    <a:pt x="47244" y="423926"/>
                  </a:lnTo>
                  <a:cubicBezTo>
                    <a:pt x="41402" y="433705"/>
                    <a:pt x="29718" y="438531"/>
                    <a:pt x="18669" y="435483"/>
                  </a:cubicBezTo>
                  <a:cubicBezTo>
                    <a:pt x="7620" y="432435"/>
                    <a:pt x="0" y="422402"/>
                    <a:pt x="0" y="410972"/>
                  </a:cubicBezTo>
                  <a:moveTo>
                    <a:pt x="50800" y="410972"/>
                  </a:moveTo>
                  <a:lnTo>
                    <a:pt x="25400" y="410972"/>
                  </a:lnTo>
                  <a:lnTo>
                    <a:pt x="3556" y="398018"/>
                  </a:lnTo>
                  <a:cubicBezTo>
                    <a:pt x="9398" y="388239"/>
                    <a:pt x="21082" y="383413"/>
                    <a:pt x="32131" y="386461"/>
                  </a:cubicBezTo>
                  <a:cubicBezTo>
                    <a:pt x="43180" y="389509"/>
                    <a:pt x="50800" y="399542"/>
                    <a:pt x="50800" y="410972"/>
                  </a:cubicBezTo>
                  <a:cubicBezTo>
                    <a:pt x="50800" y="609981"/>
                    <a:pt x="212090" y="771144"/>
                    <a:pt x="410972" y="771144"/>
                  </a:cubicBezTo>
                  <a:cubicBezTo>
                    <a:pt x="609854" y="771144"/>
                    <a:pt x="771144" y="609854"/>
                    <a:pt x="771144" y="410972"/>
                  </a:cubicBezTo>
                  <a:lnTo>
                    <a:pt x="796544" y="410972"/>
                  </a:lnTo>
                  <a:lnTo>
                    <a:pt x="771144" y="410972"/>
                  </a:lnTo>
                  <a:cubicBezTo>
                    <a:pt x="771144" y="212090"/>
                    <a:pt x="609981" y="50800"/>
                    <a:pt x="410972" y="50800"/>
                  </a:cubicBezTo>
                  <a:lnTo>
                    <a:pt x="410972" y="25400"/>
                  </a:lnTo>
                  <a:lnTo>
                    <a:pt x="410972" y="50800"/>
                  </a:lnTo>
                  <a:cubicBezTo>
                    <a:pt x="212090" y="50800"/>
                    <a:pt x="50800" y="212090"/>
                    <a:pt x="50800" y="410972"/>
                  </a:cubicBezTo>
                  <a:close/>
                </a:path>
              </a:pathLst>
            </a:custGeom>
            <a:solidFill>
              <a:srgbClr val="34A853"/>
            </a:solidFill>
            <a:ln w="12700">
              <a:solidFill>
                <a:srgbClr val="000000"/>
              </a:solidFill>
            </a:ln>
          </p:spPr>
          <p:txBody>
            <a:bodyPr/>
            <a:lstStyle/>
            <a:p>
              <a:endParaRPr lang="en-IN"/>
            </a:p>
          </p:txBody>
        </p:sp>
      </p:grpSp>
      <p:sp>
        <p:nvSpPr>
          <p:cNvPr id="14" name="TextBox 14"/>
          <p:cNvSpPr txBox="1"/>
          <p:nvPr/>
        </p:nvSpPr>
        <p:spPr>
          <a:xfrm>
            <a:off x="9835124" y="8815997"/>
            <a:ext cx="395554" cy="534676"/>
          </a:xfrm>
          <a:prstGeom prst="rect">
            <a:avLst/>
          </a:prstGeom>
        </p:spPr>
        <p:txBody>
          <a:bodyPr lIns="0" tIns="0" rIns="0" bIns="0" rtlCol="0" anchor="t">
            <a:spAutoFit/>
          </a:bodyPr>
          <a:lstStyle/>
          <a:p>
            <a:pPr algn="ctr">
              <a:lnSpc>
                <a:spcPts val="2640"/>
              </a:lnSpc>
            </a:pPr>
            <a:r>
              <a:rPr lang="en-US" sz="2200">
                <a:solidFill>
                  <a:srgbClr val="595959"/>
                </a:solidFill>
                <a:latin typeface="Roboto Condensed"/>
                <a:ea typeface="Roboto Condensed"/>
                <a:cs typeface="Roboto Condensed"/>
                <a:sym typeface="Roboto Condensed"/>
              </a:rPr>
              <a:t>2</a:t>
            </a:r>
          </a:p>
        </p:txBody>
      </p:sp>
      <p:sp>
        <p:nvSpPr>
          <p:cNvPr id="15" name="AutoShape 2">
            <a:extLst>
              <a:ext uri="{FF2B5EF4-FFF2-40B4-BE49-F238E27FC236}">
                <a16:creationId xmlns:a16="http://schemas.microsoft.com/office/drawing/2014/main" id="{CFE66027-E346-072B-E3E3-D6F32D67F667}"/>
              </a:ext>
            </a:extLst>
          </p:cNvPr>
          <p:cNvSpPr>
            <a:spLocks noChangeAspect="1" noChangeArrowheads="1"/>
          </p:cNvSpPr>
          <p:nvPr/>
        </p:nvSpPr>
        <p:spPr bwMode="auto">
          <a:xfrm>
            <a:off x="7162800" y="4991100"/>
            <a:ext cx="2133600" cy="213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4">
            <a:extLst>
              <a:ext uri="{FF2B5EF4-FFF2-40B4-BE49-F238E27FC236}">
                <a16:creationId xmlns:a16="http://schemas.microsoft.com/office/drawing/2014/main" id="{DB2D0D98-587C-EB9E-831A-DEAFFADA346C}"/>
              </a:ext>
            </a:extLst>
          </p:cNvPr>
          <p:cNvSpPr>
            <a:spLocks noChangeAspect="1" noChangeArrowheads="1"/>
          </p:cNvSpPr>
          <p:nvPr/>
        </p:nvSpPr>
        <p:spPr bwMode="auto">
          <a:xfrm>
            <a:off x="228600" y="4470225"/>
            <a:ext cx="4468673" cy="44686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 name="Picture 16">
            <a:extLst>
              <a:ext uri="{FF2B5EF4-FFF2-40B4-BE49-F238E27FC236}">
                <a16:creationId xmlns:a16="http://schemas.microsoft.com/office/drawing/2014/main" id="{22AEC4C4-1AA8-FE1D-FAA5-D9D1A5903ED0}"/>
              </a:ext>
            </a:extLst>
          </p:cNvPr>
          <p:cNvPicPr>
            <a:picLocks noChangeAspect="1"/>
          </p:cNvPicPr>
          <p:nvPr/>
        </p:nvPicPr>
        <p:blipFill>
          <a:blip r:embed="rId2"/>
          <a:stretch>
            <a:fillRect/>
          </a:stretch>
        </p:blipFill>
        <p:spPr>
          <a:xfrm>
            <a:off x="389111" y="2987310"/>
            <a:ext cx="7749049" cy="3557945"/>
          </a:xfrm>
          <a:prstGeom prst="rect">
            <a:avLst/>
          </a:prstGeom>
        </p:spPr>
      </p:pic>
      <p:pic>
        <p:nvPicPr>
          <p:cNvPr id="19" name="Picture 18">
            <a:extLst>
              <a:ext uri="{FF2B5EF4-FFF2-40B4-BE49-F238E27FC236}">
                <a16:creationId xmlns:a16="http://schemas.microsoft.com/office/drawing/2014/main" id="{534357C8-406D-50F6-5205-449F9E0126DD}"/>
              </a:ext>
            </a:extLst>
          </p:cNvPr>
          <p:cNvPicPr>
            <a:picLocks noChangeAspect="1"/>
          </p:cNvPicPr>
          <p:nvPr/>
        </p:nvPicPr>
        <p:blipFill>
          <a:blip r:embed="rId3"/>
          <a:stretch>
            <a:fillRect/>
          </a:stretch>
        </p:blipFill>
        <p:spPr>
          <a:xfrm>
            <a:off x="9113520" y="3067092"/>
            <a:ext cx="8194538" cy="35579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EAEBB-F72A-FD86-5534-CF956AB951C8}"/>
            </a:ext>
          </a:extLst>
        </p:cNvPr>
        <p:cNvGrpSpPr/>
        <p:nvPr/>
      </p:nvGrpSpPr>
      <p:grpSpPr>
        <a:xfrm>
          <a:off x="0" y="0"/>
          <a:ext cx="0" cy="0"/>
          <a:chOff x="0" y="0"/>
          <a:chExt cx="0" cy="0"/>
        </a:xfrm>
      </p:grpSpPr>
      <p:sp>
        <p:nvSpPr>
          <p:cNvPr id="10" name="TextBox 10">
            <a:extLst>
              <a:ext uri="{FF2B5EF4-FFF2-40B4-BE49-F238E27FC236}">
                <a16:creationId xmlns:a16="http://schemas.microsoft.com/office/drawing/2014/main" id="{A868FE73-9EB6-AFBD-C0E0-144693D139A3}"/>
              </a:ext>
            </a:extLst>
          </p:cNvPr>
          <p:cNvSpPr txBox="1"/>
          <p:nvPr/>
        </p:nvSpPr>
        <p:spPr>
          <a:xfrm>
            <a:off x="2465251" y="7488239"/>
            <a:ext cx="2944949" cy="740550"/>
          </a:xfrm>
          <a:prstGeom prst="rect">
            <a:avLst/>
          </a:prstGeom>
        </p:spPr>
        <p:txBody>
          <a:bodyPr lIns="0" tIns="0" rIns="0" bIns="0" rtlCol="0" anchor="t">
            <a:spAutoFit/>
          </a:bodyPr>
          <a:lstStyle/>
          <a:p>
            <a:pPr algn="l">
              <a:lnSpc>
                <a:spcPts val="4320"/>
              </a:lnSpc>
            </a:pPr>
            <a:r>
              <a:rPr lang="en-US" sz="3600" dirty="0">
                <a:solidFill>
                  <a:srgbClr val="595959"/>
                </a:solidFill>
                <a:latin typeface="Bebas Neue"/>
                <a:ea typeface="Bebas Neue"/>
                <a:cs typeface="Bebas Neue"/>
                <a:sym typeface="Bebas Neue"/>
              </a:rPr>
              <a:t>Explore concepts</a:t>
            </a:r>
          </a:p>
        </p:txBody>
      </p:sp>
      <p:grpSp>
        <p:nvGrpSpPr>
          <p:cNvPr id="11" name="Group 11">
            <a:extLst>
              <a:ext uri="{FF2B5EF4-FFF2-40B4-BE49-F238E27FC236}">
                <a16:creationId xmlns:a16="http://schemas.microsoft.com/office/drawing/2014/main" id="{35D95192-B6D0-C84A-77A0-0CCD43DD6B19}"/>
              </a:ext>
            </a:extLst>
          </p:cNvPr>
          <p:cNvGrpSpPr/>
          <p:nvPr/>
        </p:nvGrpSpPr>
        <p:grpSpPr>
          <a:xfrm>
            <a:off x="1598381" y="7429500"/>
            <a:ext cx="616496" cy="616496"/>
            <a:chOff x="0" y="0"/>
            <a:chExt cx="821995" cy="821995"/>
          </a:xfrm>
        </p:grpSpPr>
        <p:sp>
          <p:nvSpPr>
            <p:cNvPr id="12" name="Freeform 12">
              <a:extLst>
                <a:ext uri="{FF2B5EF4-FFF2-40B4-BE49-F238E27FC236}">
                  <a16:creationId xmlns:a16="http://schemas.microsoft.com/office/drawing/2014/main" id="{5CDE5DA5-6B70-AD38-68C6-9D398031652E}"/>
                </a:ext>
              </a:extLst>
            </p:cNvPr>
            <p:cNvSpPr/>
            <p:nvPr/>
          </p:nvSpPr>
          <p:spPr>
            <a:xfrm>
              <a:off x="25400" y="25400"/>
              <a:ext cx="771144" cy="771144"/>
            </a:xfrm>
            <a:custGeom>
              <a:avLst/>
              <a:gdLst/>
              <a:ahLst/>
              <a:cxnLst/>
              <a:rect l="l" t="t" r="r" b="b"/>
              <a:pathLst>
                <a:path w="771144" h="771144">
                  <a:moveTo>
                    <a:pt x="0" y="385572"/>
                  </a:moveTo>
                  <a:cubicBezTo>
                    <a:pt x="0" y="172593"/>
                    <a:pt x="172593" y="0"/>
                    <a:pt x="385572" y="0"/>
                  </a:cubicBezTo>
                  <a:cubicBezTo>
                    <a:pt x="598551" y="0"/>
                    <a:pt x="771144" y="172593"/>
                    <a:pt x="771144" y="385572"/>
                  </a:cubicBezTo>
                  <a:cubicBezTo>
                    <a:pt x="771144" y="598551"/>
                    <a:pt x="598551" y="771144"/>
                    <a:pt x="385572" y="771144"/>
                  </a:cubicBezTo>
                  <a:cubicBezTo>
                    <a:pt x="172593" y="771144"/>
                    <a:pt x="0" y="598551"/>
                    <a:pt x="0" y="385572"/>
                  </a:cubicBezTo>
                  <a:close/>
                </a:path>
              </a:pathLst>
            </a:custGeom>
            <a:solidFill>
              <a:srgbClr val="95D866"/>
            </a:solidFill>
            <a:ln w="12700">
              <a:solidFill>
                <a:srgbClr val="000000"/>
              </a:solidFill>
            </a:ln>
          </p:spPr>
          <p:txBody>
            <a:bodyPr/>
            <a:lstStyle/>
            <a:p>
              <a:endParaRPr lang="en-IN"/>
            </a:p>
          </p:txBody>
        </p:sp>
        <p:sp>
          <p:nvSpPr>
            <p:cNvPr id="13" name="Freeform 13">
              <a:extLst>
                <a:ext uri="{FF2B5EF4-FFF2-40B4-BE49-F238E27FC236}">
                  <a16:creationId xmlns:a16="http://schemas.microsoft.com/office/drawing/2014/main" id="{DA7B7580-F64B-9EEE-CD54-C5FEA182E0F4}"/>
                </a:ext>
              </a:extLst>
            </p:cNvPr>
            <p:cNvSpPr/>
            <p:nvPr/>
          </p:nvSpPr>
          <p:spPr>
            <a:xfrm>
              <a:off x="0" y="0"/>
              <a:ext cx="821944" cy="821944"/>
            </a:xfrm>
            <a:custGeom>
              <a:avLst/>
              <a:gdLst/>
              <a:ahLst/>
              <a:cxnLst/>
              <a:rect l="l" t="t" r="r" b="b"/>
              <a:pathLst>
                <a:path w="821944" h="821944">
                  <a:moveTo>
                    <a:pt x="0" y="410972"/>
                  </a:moveTo>
                  <a:cubicBezTo>
                    <a:pt x="0" y="184023"/>
                    <a:pt x="184023" y="0"/>
                    <a:pt x="410972" y="0"/>
                  </a:cubicBezTo>
                  <a:lnTo>
                    <a:pt x="410972" y="25400"/>
                  </a:lnTo>
                  <a:lnTo>
                    <a:pt x="410972" y="0"/>
                  </a:lnTo>
                  <a:cubicBezTo>
                    <a:pt x="638048" y="0"/>
                    <a:pt x="821944" y="184023"/>
                    <a:pt x="821944" y="410972"/>
                  </a:cubicBezTo>
                  <a:cubicBezTo>
                    <a:pt x="821944" y="637921"/>
                    <a:pt x="638048" y="821944"/>
                    <a:pt x="410972" y="821944"/>
                  </a:cubicBezTo>
                  <a:lnTo>
                    <a:pt x="410972" y="796544"/>
                  </a:lnTo>
                  <a:lnTo>
                    <a:pt x="410972" y="821944"/>
                  </a:lnTo>
                  <a:cubicBezTo>
                    <a:pt x="184023" y="821944"/>
                    <a:pt x="0" y="638048"/>
                    <a:pt x="0" y="410972"/>
                  </a:cubicBezTo>
                  <a:lnTo>
                    <a:pt x="25400" y="410972"/>
                  </a:lnTo>
                  <a:lnTo>
                    <a:pt x="47244" y="423926"/>
                  </a:lnTo>
                  <a:cubicBezTo>
                    <a:pt x="41402" y="433705"/>
                    <a:pt x="29718" y="438531"/>
                    <a:pt x="18669" y="435483"/>
                  </a:cubicBezTo>
                  <a:cubicBezTo>
                    <a:pt x="7620" y="432435"/>
                    <a:pt x="0" y="422402"/>
                    <a:pt x="0" y="410972"/>
                  </a:cubicBezTo>
                  <a:moveTo>
                    <a:pt x="50800" y="410972"/>
                  </a:moveTo>
                  <a:lnTo>
                    <a:pt x="25400" y="410972"/>
                  </a:lnTo>
                  <a:lnTo>
                    <a:pt x="3556" y="398018"/>
                  </a:lnTo>
                  <a:cubicBezTo>
                    <a:pt x="9398" y="388239"/>
                    <a:pt x="21082" y="383413"/>
                    <a:pt x="32131" y="386461"/>
                  </a:cubicBezTo>
                  <a:cubicBezTo>
                    <a:pt x="43180" y="389509"/>
                    <a:pt x="50800" y="399542"/>
                    <a:pt x="50800" y="410972"/>
                  </a:cubicBezTo>
                  <a:cubicBezTo>
                    <a:pt x="50800" y="609981"/>
                    <a:pt x="212090" y="771144"/>
                    <a:pt x="410972" y="771144"/>
                  </a:cubicBezTo>
                  <a:cubicBezTo>
                    <a:pt x="609854" y="771144"/>
                    <a:pt x="771144" y="609854"/>
                    <a:pt x="771144" y="410972"/>
                  </a:cubicBezTo>
                  <a:lnTo>
                    <a:pt x="796544" y="410972"/>
                  </a:lnTo>
                  <a:lnTo>
                    <a:pt x="771144" y="410972"/>
                  </a:lnTo>
                  <a:cubicBezTo>
                    <a:pt x="771144" y="212090"/>
                    <a:pt x="609981" y="50800"/>
                    <a:pt x="410972" y="50800"/>
                  </a:cubicBezTo>
                  <a:lnTo>
                    <a:pt x="410972" y="25400"/>
                  </a:lnTo>
                  <a:lnTo>
                    <a:pt x="410972" y="50800"/>
                  </a:lnTo>
                  <a:cubicBezTo>
                    <a:pt x="212090" y="50800"/>
                    <a:pt x="50800" y="212090"/>
                    <a:pt x="50800" y="410972"/>
                  </a:cubicBezTo>
                  <a:close/>
                </a:path>
              </a:pathLst>
            </a:custGeom>
            <a:solidFill>
              <a:srgbClr val="34A853"/>
            </a:solidFill>
            <a:ln w="12700">
              <a:solidFill>
                <a:srgbClr val="000000"/>
              </a:solidFill>
            </a:ln>
          </p:spPr>
          <p:txBody>
            <a:bodyPr/>
            <a:lstStyle/>
            <a:p>
              <a:endParaRPr lang="en-IN"/>
            </a:p>
          </p:txBody>
        </p:sp>
      </p:grpSp>
      <p:sp>
        <p:nvSpPr>
          <p:cNvPr id="14" name="TextBox 14">
            <a:extLst>
              <a:ext uri="{FF2B5EF4-FFF2-40B4-BE49-F238E27FC236}">
                <a16:creationId xmlns:a16="http://schemas.microsoft.com/office/drawing/2014/main" id="{D92EA5CE-438C-A52E-FC6B-63953CDBF249}"/>
              </a:ext>
            </a:extLst>
          </p:cNvPr>
          <p:cNvSpPr txBox="1"/>
          <p:nvPr/>
        </p:nvSpPr>
        <p:spPr>
          <a:xfrm>
            <a:off x="1708851" y="7465647"/>
            <a:ext cx="395554" cy="333425"/>
          </a:xfrm>
          <a:prstGeom prst="rect">
            <a:avLst/>
          </a:prstGeom>
        </p:spPr>
        <p:txBody>
          <a:bodyPr lIns="0" tIns="0" rIns="0" bIns="0" rtlCol="0" anchor="t">
            <a:spAutoFit/>
          </a:bodyPr>
          <a:lstStyle/>
          <a:p>
            <a:pPr algn="ctr">
              <a:lnSpc>
                <a:spcPts val="2640"/>
              </a:lnSpc>
            </a:pPr>
            <a:r>
              <a:rPr lang="en-US" sz="2200" dirty="0">
                <a:solidFill>
                  <a:srgbClr val="595959"/>
                </a:solidFill>
                <a:latin typeface="Roboto Condensed"/>
                <a:ea typeface="Roboto Condensed"/>
                <a:cs typeface="Roboto Condensed"/>
                <a:sym typeface="Roboto Condensed"/>
              </a:rPr>
              <a:t>4</a:t>
            </a:r>
          </a:p>
        </p:txBody>
      </p:sp>
      <p:sp>
        <p:nvSpPr>
          <p:cNvPr id="16" name="AutoShape 4">
            <a:extLst>
              <a:ext uri="{FF2B5EF4-FFF2-40B4-BE49-F238E27FC236}">
                <a16:creationId xmlns:a16="http://schemas.microsoft.com/office/drawing/2014/main" id="{65F777AF-4CD8-BBEE-4621-702FCFA8CDD8}"/>
              </a:ext>
            </a:extLst>
          </p:cNvPr>
          <p:cNvSpPr>
            <a:spLocks noChangeAspect="1" noChangeArrowheads="1"/>
          </p:cNvSpPr>
          <p:nvPr/>
        </p:nvSpPr>
        <p:spPr bwMode="auto">
          <a:xfrm>
            <a:off x="228600" y="4470225"/>
            <a:ext cx="4468673" cy="44686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31A0CB2E-90A5-8619-1446-98335781F0F1}"/>
              </a:ext>
            </a:extLst>
          </p:cNvPr>
          <p:cNvPicPr>
            <a:picLocks noChangeAspect="1"/>
          </p:cNvPicPr>
          <p:nvPr/>
        </p:nvPicPr>
        <p:blipFill>
          <a:blip r:embed="rId2"/>
          <a:stretch>
            <a:fillRect/>
          </a:stretch>
        </p:blipFill>
        <p:spPr>
          <a:xfrm>
            <a:off x="1219200" y="674827"/>
            <a:ext cx="9772323" cy="4468673"/>
          </a:xfrm>
          <a:prstGeom prst="rect">
            <a:avLst/>
          </a:prstGeom>
        </p:spPr>
      </p:pic>
      <p:pic>
        <p:nvPicPr>
          <p:cNvPr id="7" name="Picture 6">
            <a:extLst>
              <a:ext uri="{FF2B5EF4-FFF2-40B4-BE49-F238E27FC236}">
                <a16:creationId xmlns:a16="http://schemas.microsoft.com/office/drawing/2014/main" id="{10D4BE70-464E-0612-8152-7EB82EAA9CD6}"/>
              </a:ext>
            </a:extLst>
          </p:cNvPr>
          <p:cNvPicPr>
            <a:picLocks noChangeAspect="1"/>
          </p:cNvPicPr>
          <p:nvPr/>
        </p:nvPicPr>
        <p:blipFill>
          <a:blip r:embed="rId3"/>
          <a:stretch>
            <a:fillRect/>
          </a:stretch>
        </p:blipFill>
        <p:spPr>
          <a:xfrm>
            <a:off x="6629400" y="5399228"/>
            <a:ext cx="9970597" cy="4468674"/>
          </a:xfrm>
          <a:prstGeom prst="rect">
            <a:avLst/>
          </a:prstGeom>
        </p:spPr>
      </p:pic>
      <p:sp>
        <p:nvSpPr>
          <p:cNvPr id="8" name="TextBox 10">
            <a:extLst>
              <a:ext uri="{FF2B5EF4-FFF2-40B4-BE49-F238E27FC236}">
                <a16:creationId xmlns:a16="http://schemas.microsoft.com/office/drawing/2014/main" id="{91ACE220-CD90-3E01-8648-0EBE43544567}"/>
              </a:ext>
            </a:extLst>
          </p:cNvPr>
          <p:cNvSpPr txBox="1"/>
          <p:nvPr/>
        </p:nvSpPr>
        <p:spPr>
          <a:xfrm>
            <a:off x="13287470" y="2421750"/>
            <a:ext cx="2944949" cy="740550"/>
          </a:xfrm>
          <a:prstGeom prst="rect">
            <a:avLst/>
          </a:prstGeom>
        </p:spPr>
        <p:txBody>
          <a:bodyPr lIns="0" tIns="0" rIns="0" bIns="0" rtlCol="0" anchor="t">
            <a:spAutoFit/>
          </a:bodyPr>
          <a:lstStyle/>
          <a:p>
            <a:pPr algn="l">
              <a:lnSpc>
                <a:spcPts val="4320"/>
              </a:lnSpc>
            </a:pPr>
            <a:r>
              <a:rPr lang="en-US" sz="3600" dirty="0">
                <a:solidFill>
                  <a:srgbClr val="595959"/>
                </a:solidFill>
                <a:latin typeface="Bebas Neue"/>
                <a:ea typeface="Bebas Neue"/>
                <a:cs typeface="Bebas Neue"/>
                <a:sym typeface="Bebas Neue"/>
              </a:rPr>
              <a:t>Explore concepts</a:t>
            </a:r>
          </a:p>
        </p:txBody>
      </p:sp>
      <p:grpSp>
        <p:nvGrpSpPr>
          <p:cNvPr id="9" name="Group 11">
            <a:extLst>
              <a:ext uri="{FF2B5EF4-FFF2-40B4-BE49-F238E27FC236}">
                <a16:creationId xmlns:a16="http://schemas.microsoft.com/office/drawing/2014/main" id="{47CBA056-3973-35D5-44A1-F9CB453ECC83}"/>
              </a:ext>
            </a:extLst>
          </p:cNvPr>
          <p:cNvGrpSpPr/>
          <p:nvPr/>
        </p:nvGrpSpPr>
        <p:grpSpPr>
          <a:xfrm>
            <a:off x="12420600" y="2422027"/>
            <a:ext cx="616496" cy="616496"/>
            <a:chOff x="0" y="0"/>
            <a:chExt cx="821995" cy="821995"/>
          </a:xfrm>
        </p:grpSpPr>
        <p:sp>
          <p:nvSpPr>
            <p:cNvPr id="15" name="Freeform 12">
              <a:extLst>
                <a:ext uri="{FF2B5EF4-FFF2-40B4-BE49-F238E27FC236}">
                  <a16:creationId xmlns:a16="http://schemas.microsoft.com/office/drawing/2014/main" id="{4F1999D5-1401-9EB5-1AF9-AEAED407BB84}"/>
                </a:ext>
              </a:extLst>
            </p:cNvPr>
            <p:cNvSpPr/>
            <p:nvPr/>
          </p:nvSpPr>
          <p:spPr>
            <a:xfrm>
              <a:off x="25400" y="25400"/>
              <a:ext cx="771144" cy="771144"/>
            </a:xfrm>
            <a:custGeom>
              <a:avLst/>
              <a:gdLst/>
              <a:ahLst/>
              <a:cxnLst/>
              <a:rect l="l" t="t" r="r" b="b"/>
              <a:pathLst>
                <a:path w="771144" h="771144">
                  <a:moveTo>
                    <a:pt x="0" y="385572"/>
                  </a:moveTo>
                  <a:cubicBezTo>
                    <a:pt x="0" y="172593"/>
                    <a:pt x="172593" y="0"/>
                    <a:pt x="385572" y="0"/>
                  </a:cubicBezTo>
                  <a:cubicBezTo>
                    <a:pt x="598551" y="0"/>
                    <a:pt x="771144" y="172593"/>
                    <a:pt x="771144" y="385572"/>
                  </a:cubicBezTo>
                  <a:cubicBezTo>
                    <a:pt x="771144" y="598551"/>
                    <a:pt x="598551" y="771144"/>
                    <a:pt x="385572" y="771144"/>
                  </a:cubicBezTo>
                  <a:cubicBezTo>
                    <a:pt x="172593" y="771144"/>
                    <a:pt x="0" y="598551"/>
                    <a:pt x="0" y="385572"/>
                  </a:cubicBezTo>
                  <a:close/>
                </a:path>
              </a:pathLst>
            </a:custGeom>
            <a:solidFill>
              <a:srgbClr val="95D866"/>
            </a:solidFill>
            <a:ln w="12700">
              <a:solidFill>
                <a:srgbClr val="000000"/>
              </a:solidFill>
            </a:ln>
          </p:spPr>
          <p:txBody>
            <a:bodyPr/>
            <a:lstStyle/>
            <a:p>
              <a:endParaRPr lang="en-IN" dirty="0"/>
            </a:p>
          </p:txBody>
        </p:sp>
        <p:sp>
          <p:nvSpPr>
            <p:cNvPr id="18" name="Freeform 13">
              <a:extLst>
                <a:ext uri="{FF2B5EF4-FFF2-40B4-BE49-F238E27FC236}">
                  <a16:creationId xmlns:a16="http://schemas.microsoft.com/office/drawing/2014/main" id="{F792696D-E49C-83EB-467C-58A1FC87EE02}"/>
                </a:ext>
              </a:extLst>
            </p:cNvPr>
            <p:cNvSpPr/>
            <p:nvPr/>
          </p:nvSpPr>
          <p:spPr>
            <a:xfrm>
              <a:off x="0" y="0"/>
              <a:ext cx="821944" cy="821944"/>
            </a:xfrm>
            <a:custGeom>
              <a:avLst/>
              <a:gdLst/>
              <a:ahLst/>
              <a:cxnLst/>
              <a:rect l="l" t="t" r="r" b="b"/>
              <a:pathLst>
                <a:path w="821944" h="821944">
                  <a:moveTo>
                    <a:pt x="0" y="410972"/>
                  </a:moveTo>
                  <a:cubicBezTo>
                    <a:pt x="0" y="184023"/>
                    <a:pt x="184023" y="0"/>
                    <a:pt x="410972" y="0"/>
                  </a:cubicBezTo>
                  <a:lnTo>
                    <a:pt x="410972" y="25400"/>
                  </a:lnTo>
                  <a:lnTo>
                    <a:pt x="410972" y="0"/>
                  </a:lnTo>
                  <a:cubicBezTo>
                    <a:pt x="638048" y="0"/>
                    <a:pt x="821944" y="184023"/>
                    <a:pt x="821944" y="410972"/>
                  </a:cubicBezTo>
                  <a:cubicBezTo>
                    <a:pt x="821944" y="637921"/>
                    <a:pt x="638048" y="821944"/>
                    <a:pt x="410972" y="821944"/>
                  </a:cubicBezTo>
                  <a:lnTo>
                    <a:pt x="410972" y="796544"/>
                  </a:lnTo>
                  <a:lnTo>
                    <a:pt x="410972" y="821944"/>
                  </a:lnTo>
                  <a:cubicBezTo>
                    <a:pt x="184023" y="821944"/>
                    <a:pt x="0" y="638048"/>
                    <a:pt x="0" y="410972"/>
                  </a:cubicBezTo>
                  <a:lnTo>
                    <a:pt x="25400" y="410972"/>
                  </a:lnTo>
                  <a:lnTo>
                    <a:pt x="47244" y="423926"/>
                  </a:lnTo>
                  <a:cubicBezTo>
                    <a:pt x="41402" y="433705"/>
                    <a:pt x="29718" y="438531"/>
                    <a:pt x="18669" y="435483"/>
                  </a:cubicBezTo>
                  <a:cubicBezTo>
                    <a:pt x="7620" y="432435"/>
                    <a:pt x="0" y="422402"/>
                    <a:pt x="0" y="410972"/>
                  </a:cubicBezTo>
                  <a:moveTo>
                    <a:pt x="50800" y="410972"/>
                  </a:moveTo>
                  <a:lnTo>
                    <a:pt x="25400" y="410972"/>
                  </a:lnTo>
                  <a:lnTo>
                    <a:pt x="3556" y="398018"/>
                  </a:lnTo>
                  <a:cubicBezTo>
                    <a:pt x="9398" y="388239"/>
                    <a:pt x="21082" y="383413"/>
                    <a:pt x="32131" y="386461"/>
                  </a:cubicBezTo>
                  <a:cubicBezTo>
                    <a:pt x="43180" y="389509"/>
                    <a:pt x="50800" y="399542"/>
                    <a:pt x="50800" y="410972"/>
                  </a:cubicBezTo>
                  <a:cubicBezTo>
                    <a:pt x="50800" y="609981"/>
                    <a:pt x="212090" y="771144"/>
                    <a:pt x="410972" y="771144"/>
                  </a:cubicBezTo>
                  <a:cubicBezTo>
                    <a:pt x="609854" y="771144"/>
                    <a:pt x="771144" y="609854"/>
                    <a:pt x="771144" y="410972"/>
                  </a:cubicBezTo>
                  <a:lnTo>
                    <a:pt x="796544" y="410972"/>
                  </a:lnTo>
                  <a:lnTo>
                    <a:pt x="771144" y="410972"/>
                  </a:lnTo>
                  <a:cubicBezTo>
                    <a:pt x="771144" y="212090"/>
                    <a:pt x="609981" y="50800"/>
                    <a:pt x="410972" y="50800"/>
                  </a:cubicBezTo>
                  <a:lnTo>
                    <a:pt x="410972" y="25400"/>
                  </a:lnTo>
                  <a:lnTo>
                    <a:pt x="410972" y="50800"/>
                  </a:lnTo>
                  <a:cubicBezTo>
                    <a:pt x="212090" y="50800"/>
                    <a:pt x="50800" y="212090"/>
                    <a:pt x="50800" y="410972"/>
                  </a:cubicBezTo>
                  <a:close/>
                </a:path>
              </a:pathLst>
            </a:custGeom>
            <a:solidFill>
              <a:srgbClr val="34A853"/>
            </a:solidFill>
            <a:ln w="12700">
              <a:solidFill>
                <a:srgbClr val="000000"/>
              </a:solidFill>
            </a:ln>
          </p:spPr>
          <p:txBody>
            <a:bodyPr/>
            <a:lstStyle/>
            <a:p>
              <a:endParaRPr lang="en-IN"/>
            </a:p>
          </p:txBody>
        </p:sp>
      </p:grpSp>
      <p:sp>
        <p:nvSpPr>
          <p:cNvPr id="19" name="TextBox 14">
            <a:extLst>
              <a:ext uri="{FF2B5EF4-FFF2-40B4-BE49-F238E27FC236}">
                <a16:creationId xmlns:a16="http://schemas.microsoft.com/office/drawing/2014/main" id="{63DFCE1D-9E23-F115-93F9-21494ECE3108}"/>
              </a:ext>
            </a:extLst>
          </p:cNvPr>
          <p:cNvSpPr txBox="1"/>
          <p:nvPr/>
        </p:nvSpPr>
        <p:spPr>
          <a:xfrm>
            <a:off x="12531070" y="2458174"/>
            <a:ext cx="395554" cy="333425"/>
          </a:xfrm>
          <a:prstGeom prst="rect">
            <a:avLst/>
          </a:prstGeom>
        </p:spPr>
        <p:txBody>
          <a:bodyPr lIns="0" tIns="0" rIns="0" bIns="0" rtlCol="0" anchor="t">
            <a:spAutoFit/>
          </a:bodyPr>
          <a:lstStyle/>
          <a:p>
            <a:pPr algn="ctr">
              <a:lnSpc>
                <a:spcPts val="2640"/>
              </a:lnSpc>
            </a:pPr>
            <a:r>
              <a:rPr lang="en-US" sz="2200" dirty="0">
                <a:solidFill>
                  <a:srgbClr val="595959"/>
                </a:solidFill>
                <a:latin typeface="Roboto Condensed"/>
                <a:ea typeface="Roboto Condensed"/>
                <a:cs typeface="Roboto Condensed"/>
                <a:sym typeface="Roboto Condensed"/>
              </a:rPr>
              <a:t>3</a:t>
            </a:r>
          </a:p>
        </p:txBody>
      </p:sp>
    </p:spTree>
    <p:extLst>
      <p:ext uri="{BB962C8B-B14F-4D97-AF65-F5344CB8AC3E}">
        <p14:creationId xmlns:p14="http://schemas.microsoft.com/office/powerpoint/2010/main" val="37982578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TM03457491[[fn=Metropolitan]]</Template>
  <TotalTime>853</TotalTime>
  <Words>1312</Words>
  <Application>Microsoft Office PowerPoint</Application>
  <PresentationFormat>Custom</PresentationFormat>
  <Paragraphs>141</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Roboto Condensed</vt:lpstr>
      <vt:lpstr>Times New Roman</vt:lpstr>
      <vt:lpstr>Century Gothic</vt:lpstr>
      <vt:lpstr>Google Sans Text</vt:lpstr>
      <vt:lpstr>Arial</vt:lpstr>
      <vt:lpstr>Garamond</vt:lpstr>
      <vt:lpstr>Monotype Corsiva</vt:lpstr>
      <vt:lpstr>Bebas Neue</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Untitled</dc:title>
  <dc:creator>JUSTIN_UTTEJ</dc:creator>
  <cp:lastModifiedBy>vegisetti kasiviswanath</cp:lastModifiedBy>
  <cp:revision>4</cp:revision>
  <dcterms:created xsi:type="dcterms:W3CDTF">2006-08-16T00:00:00Z</dcterms:created>
  <dcterms:modified xsi:type="dcterms:W3CDTF">2026-01-04T00:07:41Z</dcterms:modified>
  <dc:identifier>DAG9Tp3Lmhs</dc:identifier>
</cp:coreProperties>
</file>